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9" r:id="rId4"/>
    <p:sldId id="261" r:id="rId5"/>
    <p:sldId id="260" r:id="rId6"/>
    <p:sldId id="258" r:id="rId7"/>
    <p:sldId id="270" r:id="rId8"/>
    <p:sldId id="271" r:id="rId9"/>
    <p:sldId id="286" r:id="rId10"/>
    <p:sldId id="288" r:id="rId11"/>
    <p:sldId id="291" r:id="rId12"/>
    <p:sldId id="274" r:id="rId13"/>
    <p:sldId id="275" r:id="rId14"/>
    <p:sldId id="277" r:id="rId15"/>
    <p:sldId id="279" r:id="rId16"/>
    <p:sldId id="298" r:id="rId17"/>
    <p:sldId id="281" r:id="rId18"/>
    <p:sldId id="282" r:id="rId19"/>
    <p:sldId id="292" r:id="rId20"/>
    <p:sldId id="294" r:id="rId21"/>
    <p:sldId id="296" r:id="rId22"/>
    <p:sldId id="267" r:id="rId23"/>
    <p:sldId id="268" r:id="rId24"/>
    <p:sldId id="284" r:id="rId25"/>
    <p:sldId id="300" r:id="rId26"/>
    <p:sldId id="302" r:id="rId27"/>
    <p:sldId id="262" r:id="rId28"/>
    <p:sldId id="263" r:id="rId29"/>
    <p:sldId id="264" r:id="rId30"/>
    <p:sldId id="265" r:id="rId31"/>
    <p:sldId id="266" r:id="rId32"/>
    <p:sldId id="272" r:id="rId33"/>
    <p:sldId id="287" r:id="rId34"/>
    <p:sldId id="289" r:id="rId35"/>
    <p:sldId id="290" r:id="rId36"/>
    <p:sldId id="276" r:id="rId37"/>
    <p:sldId id="278" r:id="rId38"/>
    <p:sldId id="280" r:id="rId39"/>
    <p:sldId id="299" r:id="rId40"/>
    <p:sldId id="283" r:id="rId41"/>
    <p:sldId id="293" r:id="rId42"/>
    <p:sldId id="295" r:id="rId43"/>
    <p:sldId id="297" r:id="rId44"/>
    <p:sldId id="303" r:id="rId45"/>
    <p:sldId id="285" r:id="rId46"/>
    <p:sldId id="301" r:id="rId47"/>
    <p:sldId id="26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22"/>
    <a:srgbClr val="050201"/>
    <a:srgbClr val="564B55"/>
    <a:srgbClr val="8CF304"/>
    <a:srgbClr val="271812"/>
    <a:srgbClr val="F5E7BE"/>
    <a:srgbClr val="F4E5C5"/>
    <a:srgbClr val="C79B50"/>
    <a:srgbClr val="E7D298"/>
    <a:srgbClr val="B571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316645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5222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52506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35767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82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42833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0054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81897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67929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2/5/2021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628846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95909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2/5/2021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4847051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6" r:id="rId5"/>
    <p:sldLayoutId id="2147483701" r:id="rId6"/>
    <p:sldLayoutId id="2147483702" r:id="rId7"/>
    <p:sldLayoutId id="2147483703" r:id="rId8"/>
    <p:sldLayoutId id="2147483704" r:id="rId9"/>
    <p:sldLayoutId id="2147483705" r:id="rId10"/>
    <p:sldLayoutId id="2147483707" r:id="rId11"/>
  </p:sldLayoutIdLst>
  <p:hf sldNum="0" hdr="0" ftr="0" dt="0"/>
  <p:txStyles>
    <p:titleStyle>
      <a:lvl1pPr algn="l" defTabSz="914400" rtl="0" eaLnBrk="1" latinLnBrk="0" hangingPunct="1">
        <a:lnSpc>
          <a:spcPct val="90000"/>
        </a:lnSpc>
        <a:spcBef>
          <a:spcPct val="0"/>
        </a:spcBef>
        <a:buNone/>
        <a:defRPr lang="en-US" sz="42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70BE2-555F-4299-9FC6-877069FBC129}"/>
              </a:ext>
            </a:extLst>
          </p:cNvPr>
          <p:cNvPicPr>
            <a:picLocks noChangeAspect="1"/>
          </p:cNvPicPr>
          <p:nvPr/>
        </p:nvPicPr>
        <p:blipFill rotWithShape="1">
          <a:blip r:embed="rId2"/>
          <a:srcRect/>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20D48E6-6051-4C17-A9B6-A8FE4B629E57}"/>
              </a:ext>
            </a:extLst>
          </p:cNvPr>
          <p:cNvSpPr>
            <a:spLocks noGrp="1"/>
          </p:cNvSpPr>
          <p:nvPr>
            <p:ph type="ctrTitle"/>
          </p:nvPr>
        </p:nvSpPr>
        <p:spPr>
          <a:xfrm>
            <a:off x="1276055" y="2350017"/>
            <a:ext cx="4775075" cy="1630906"/>
          </a:xfrm>
        </p:spPr>
        <p:txBody>
          <a:bodyPr>
            <a:normAutofit fontScale="90000"/>
          </a:bodyPr>
          <a:lstStyle/>
          <a:p>
            <a:r>
              <a:rPr lang="en-GB" sz="4400" b="1" dirty="0">
                <a:solidFill>
                  <a:srgbClr val="5D0B11"/>
                </a:solidFill>
              </a:rPr>
              <a:t>General</a:t>
            </a:r>
            <a:br>
              <a:rPr lang="en-GB" sz="4400" b="1" dirty="0">
                <a:solidFill>
                  <a:srgbClr val="5D0B11"/>
                </a:solidFill>
              </a:rPr>
            </a:br>
            <a:r>
              <a:rPr lang="en-GB" sz="4400" b="1" dirty="0">
                <a:solidFill>
                  <a:srgbClr val="5D0B11"/>
                </a:solidFill>
              </a:rPr>
              <a:t>Knowledge</a:t>
            </a:r>
            <a:br>
              <a:rPr lang="en-GB" sz="4400" b="1" dirty="0">
                <a:solidFill>
                  <a:srgbClr val="5D0B11"/>
                </a:solidFill>
              </a:rPr>
            </a:br>
            <a:r>
              <a:rPr lang="en-GB" sz="4400" b="1" dirty="0">
                <a:solidFill>
                  <a:srgbClr val="5D0B11"/>
                </a:solidFill>
              </a:rPr>
              <a:t>round</a:t>
            </a:r>
          </a:p>
        </p:txBody>
      </p:sp>
      <p:sp>
        <p:nvSpPr>
          <p:cNvPr id="3" name="Subtitle 2">
            <a:extLst>
              <a:ext uri="{FF2B5EF4-FFF2-40B4-BE49-F238E27FC236}">
                <a16:creationId xmlns:a16="http://schemas.microsoft.com/office/drawing/2014/main" id="{B5C7607D-B67D-4262-A68D-B7419F9D2DE7}"/>
              </a:ext>
            </a:extLst>
          </p:cNvPr>
          <p:cNvSpPr>
            <a:spLocks noGrp="1"/>
          </p:cNvSpPr>
          <p:nvPr>
            <p:ph type="subTitle" idx="1"/>
          </p:nvPr>
        </p:nvSpPr>
        <p:spPr>
          <a:xfrm>
            <a:off x="1276055" y="4284084"/>
            <a:ext cx="4775075" cy="559656"/>
          </a:xfrm>
        </p:spPr>
        <p:txBody>
          <a:bodyPr>
            <a:normAutofit/>
          </a:bodyPr>
          <a:lstStyle/>
          <a:p>
            <a:r>
              <a:rPr lang="en-GB" b="1" dirty="0">
                <a:solidFill>
                  <a:srgbClr val="0C47A3"/>
                </a:solidFill>
              </a:rPr>
              <a:t>by The Joel Family</a:t>
            </a:r>
          </a:p>
        </p:txBody>
      </p:sp>
    </p:spTree>
    <p:extLst>
      <p:ext uri="{BB962C8B-B14F-4D97-AF65-F5344CB8AC3E}">
        <p14:creationId xmlns:p14="http://schemas.microsoft.com/office/powerpoint/2010/main" val="190543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7</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20283" y="2950333"/>
            <a:ext cx="3615656" cy="2242452"/>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What is the name of the  James Bond film that was delayed twice in 2020 due to the pandemic? </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3694" r="3694"/>
          <a:stretch/>
        </p:blipFill>
        <p:spPr>
          <a:xfrm>
            <a:off x="5069541" y="1032924"/>
            <a:ext cx="6842827" cy="4924530"/>
          </a:xfrm>
          <a:prstGeom prst="rect">
            <a:avLst/>
          </a:prstGeom>
        </p:spPr>
      </p:pic>
    </p:spTree>
    <p:extLst>
      <p:ext uri="{BB962C8B-B14F-4D97-AF65-F5344CB8AC3E}">
        <p14:creationId xmlns:p14="http://schemas.microsoft.com/office/powerpoint/2010/main" val="26574875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8</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20283" y="2950333"/>
            <a:ext cx="3615656" cy="2125006"/>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2020, Renée Zellweger won the best actress Oscar for her portrayal of which legendary performer? </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10028" r="10028"/>
          <a:stretch/>
        </p:blipFill>
        <p:spPr>
          <a:xfrm>
            <a:off x="5065244" y="966735"/>
            <a:ext cx="6842827" cy="4924530"/>
          </a:xfrm>
          <a:prstGeom prst="rect">
            <a:avLst/>
          </a:prstGeom>
        </p:spPr>
      </p:pic>
    </p:spTree>
    <p:extLst>
      <p:ext uri="{BB962C8B-B14F-4D97-AF65-F5344CB8AC3E}">
        <p14:creationId xmlns:p14="http://schemas.microsoft.com/office/powerpoint/2010/main" val="254562673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F095D-C95C-4EBF-BA69-2028AB12ECBA}"/>
              </a:ext>
            </a:extLst>
          </p:cNvPr>
          <p:cNvSpPr>
            <a:spLocks noGrp="1"/>
          </p:cNvSpPr>
          <p:nvPr>
            <p:ph type="title"/>
          </p:nvPr>
        </p:nvSpPr>
        <p:spPr>
          <a:xfrm>
            <a:off x="72041" y="2098727"/>
            <a:ext cx="2956259" cy="1236911"/>
          </a:xfrm>
        </p:spPr>
        <p:txBody>
          <a:bodyPr vert="horz" lIns="91440" tIns="45720" rIns="91440" bIns="45720" rtlCol="0" anchor="t">
            <a:normAutofit fontScale="90000"/>
          </a:bodyPr>
          <a:lstStyle/>
          <a:p>
            <a:pPr>
              <a:lnSpc>
                <a:spcPct val="83000"/>
              </a:lnSpc>
            </a:pPr>
            <a:br>
              <a:rPr lang="en-US" sz="6000" cap="all" spc="-100">
                <a:solidFill>
                  <a:schemeClr val="bg1"/>
                </a:solidFill>
              </a:rPr>
            </a:br>
            <a:endParaRPr lang="en-US" sz="6000" cap="all" spc="-100" dirty="0">
              <a:solidFill>
                <a:schemeClr val="bg1"/>
              </a:solidFill>
            </a:endParaRP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1672260-B0C6-450C-A4E7-030659F8E61F}"/>
              </a:ext>
            </a:extLst>
          </p:cNvPr>
          <p:cNvPicPr>
            <a:picLocks noGrp="1" noChangeAspect="1"/>
          </p:cNvPicPr>
          <p:nvPr>
            <p:ph idx="1"/>
          </p:nvPr>
        </p:nvPicPr>
        <p:blipFill>
          <a:blip r:embed="rId2"/>
          <a:stretch>
            <a:fillRect/>
          </a:stretch>
        </p:blipFill>
        <p:spPr>
          <a:xfrm>
            <a:off x="0" y="-13"/>
            <a:ext cx="12192023" cy="6858013"/>
          </a:xfrm>
          <a:prstGeom prst="rect">
            <a:avLst/>
          </a:prstGeom>
        </p:spPr>
      </p:pic>
      <p:sp>
        <p:nvSpPr>
          <p:cNvPr id="10" name="TextBox 9">
            <a:extLst>
              <a:ext uri="{FF2B5EF4-FFF2-40B4-BE49-F238E27FC236}">
                <a16:creationId xmlns:a16="http://schemas.microsoft.com/office/drawing/2014/main" id="{1CA96D88-2A79-4C60-BF29-7FF27217636C}"/>
              </a:ext>
            </a:extLst>
          </p:cNvPr>
          <p:cNvSpPr txBox="1"/>
          <p:nvPr/>
        </p:nvSpPr>
        <p:spPr>
          <a:xfrm>
            <a:off x="4661676" y="1614570"/>
            <a:ext cx="7522946" cy="2554545"/>
          </a:xfrm>
          <a:prstGeom prst="rect">
            <a:avLst/>
          </a:prstGeom>
          <a:solidFill>
            <a:srgbClr val="F5E7BE"/>
          </a:solidFill>
        </p:spPr>
        <p:txBody>
          <a:bodyPr wrap="square" rtlCol="0">
            <a:spAutoFit/>
          </a:bodyPr>
          <a:lstStyle/>
          <a:p>
            <a:r>
              <a:rPr lang="en-GB" sz="8000" b="1" dirty="0">
                <a:solidFill>
                  <a:srgbClr val="271812"/>
                </a:solidFill>
                <a:latin typeface="+mj-lt"/>
              </a:rPr>
              <a:t>HISTORY &amp;</a:t>
            </a:r>
          </a:p>
          <a:p>
            <a:r>
              <a:rPr lang="en-GB" sz="8000" b="1" dirty="0">
                <a:solidFill>
                  <a:srgbClr val="271812"/>
                </a:solidFill>
                <a:latin typeface="+mj-lt"/>
              </a:rPr>
              <a:t>GEOGRAPHY</a:t>
            </a:r>
          </a:p>
        </p:txBody>
      </p:sp>
      <p:sp>
        <p:nvSpPr>
          <p:cNvPr id="12" name="TextBox 11">
            <a:extLst>
              <a:ext uri="{FF2B5EF4-FFF2-40B4-BE49-F238E27FC236}">
                <a16:creationId xmlns:a16="http://schemas.microsoft.com/office/drawing/2014/main" id="{2CBD4DEE-3E1A-42FE-8562-AE7723881114}"/>
              </a:ext>
            </a:extLst>
          </p:cNvPr>
          <p:cNvSpPr txBox="1"/>
          <p:nvPr/>
        </p:nvSpPr>
        <p:spPr>
          <a:xfrm>
            <a:off x="-30329" y="-67023"/>
            <a:ext cx="2956259" cy="830997"/>
          </a:xfrm>
          <a:prstGeom prst="rect">
            <a:avLst/>
          </a:prstGeom>
          <a:solidFill>
            <a:srgbClr val="C79B50"/>
          </a:solidFill>
        </p:spPr>
        <p:txBody>
          <a:bodyPr wrap="none" rtlCol="0">
            <a:spAutoFit/>
          </a:bodyPr>
          <a:lstStyle/>
          <a:p>
            <a:r>
              <a:rPr lang="en-GB" sz="4800" dirty="0">
                <a:solidFill>
                  <a:srgbClr val="271812"/>
                </a:solidFill>
                <a:latin typeface="+mj-lt"/>
              </a:rPr>
              <a:t>Section 3:</a:t>
            </a:r>
          </a:p>
        </p:txBody>
      </p:sp>
    </p:spTree>
    <p:extLst>
      <p:ext uri="{BB962C8B-B14F-4D97-AF65-F5344CB8AC3E}">
        <p14:creationId xmlns:p14="http://schemas.microsoft.com/office/powerpoint/2010/main" val="160357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9</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9"/>
            <a:ext cx="3514987" cy="1389604"/>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Which river passes through the most countries?</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8079" r="8079"/>
          <a:stretch/>
        </p:blipFill>
        <p:spPr>
          <a:xfrm>
            <a:off x="5069541" y="1032924"/>
            <a:ext cx="6842827" cy="4924530"/>
          </a:xfrm>
          <a:prstGeom prst="rect">
            <a:avLst/>
          </a:prstGeom>
        </p:spPr>
      </p:pic>
    </p:spTree>
    <p:extLst>
      <p:ext uri="{BB962C8B-B14F-4D97-AF65-F5344CB8AC3E}">
        <p14:creationId xmlns:p14="http://schemas.microsoft.com/office/powerpoint/2010/main" val="208277446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10</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8"/>
            <a:ext cx="3514987" cy="2675589"/>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Which city in Pennsylvania is both the birthplace of Joe Biden and the setting for the US version of </a:t>
            </a:r>
            <a:r>
              <a:rPr lang="en-US" sz="2400" i="1" spc="80" dirty="0">
                <a:solidFill>
                  <a:schemeClr val="bg1"/>
                </a:solidFill>
              </a:rPr>
              <a:t>The Office</a:t>
            </a:r>
            <a:r>
              <a:rPr lang="en-US" sz="2400" spc="80" dirty="0">
                <a:solidFill>
                  <a:schemeClr val="bg1"/>
                </a:solidFill>
              </a:rPr>
              <a:t>?</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10939" r="10939"/>
          <a:stretch/>
        </p:blipFill>
        <p:spPr>
          <a:xfrm>
            <a:off x="4991164" y="1006616"/>
            <a:ext cx="6979132" cy="4924530"/>
          </a:xfrm>
          <a:prstGeom prst="rect">
            <a:avLst/>
          </a:prstGeom>
        </p:spPr>
      </p:pic>
      <p:pic>
        <p:nvPicPr>
          <p:cNvPr id="1026" name="Picture 2">
            <a:extLst>
              <a:ext uri="{FF2B5EF4-FFF2-40B4-BE49-F238E27FC236}">
                <a16:creationId xmlns:a16="http://schemas.microsoft.com/office/drawing/2014/main" id="{F2EF308F-F0E9-4111-B44B-71E4B9603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417" y="4185854"/>
            <a:ext cx="2578309" cy="1809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0438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11</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9"/>
            <a:ext cx="3514987" cy="1389604"/>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which city did Alexander the Great die?</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2798" r="2798"/>
          <a:stretch/>
        </p:blipFill>
        <p:spPr>
          <a:xfrm>
            <a:off x="4991164" y="1006616"/>
            <a:ext cx="6979132" cy="4924530"/>
          </a:xfrm>
          <a:prstGeom prst="rect">
            <a:avLst/>
          </a:prstGeom>
        </p:spPr>
      </p:pic>
    </p:spTree>
    <p:extLst>
      <p:ext uri="{BB962C8B-B14F-4D97-AF65-F5344CB8AC3E}">
        <p14:creationId xmlns:p14="http://schemas.microsoft.com/office/powerpoint/2010/main" val="25239518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12</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39109" y="2715243"/>
            <a:ext cx="3813047" cy="322975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1819, eighteen people were killed and hundreds injured when cavalry charged into a crowd of peaceful protestors in St. Peter’s Field, Manchester.</a:t>
            </a:r>
          </a:p>
          <a:p>
            <a:pPr marL="0" indent="0">
              <a:lnSpc>
                <a:spcPct val="100000"/>
              </a:lnSpc>
              <a:spcBef>
                <a:spcPts val="0"/>
              </a:spcBef>
              <a:spcAft>
                <a:spcPts val="600"/>
              </a:spcAft>
              <a:buNone/>
            </a:pPr>
            <a:r>
              <a:rPr lang="en-US" sz="2400" spc="80" dirty="0">
                <a:solidFill>
                  <a:schemeClr val="bg1"/>
                </a:solidFill>
              </a:rPr>
              <a:t>What did this event become known as?</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2778" r="2778"/>
          <a:stretch/>
        </p:blipFill>
        <p:spPr>
          <a:xfrm>
            <a:off x="4991164" y="1006616"/>
            <a:ext cx="6979132" cy="4924530"/>
          </a:xfrm>
          <a:prstGeom prst="rect">
            <a:avLst/>
          </a:prstGeom>
        </p:spPr>
      </p:pic>
    </p:spTree>
    <p:extLst>
      <p:ext uri="{BB962C8B-B14F-4D97-AF65-F5344CB8AC3E}">
        <p14:creationId xmlns:p14="http://schemas.microsoft.com/office/powerpoint/2010/main" val="38551648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F095D-C95C-4EBF-BA69-2028AB12ECBA}"/>
              </a:ext>
            </a:extLst>
          </p:cNvPr>
          <p:cNvSpPr>
            <a:spLocks noGrp="1"/>
          </p:cNvSpPr>
          <p:nvPr>
            <p:ph type="title"/>
          </p:nvPr>
        </p:nvSpPr>
        <p:spPr>
          <a:xfrm>
            <a:off x="72041" y="2098727"/>
            <a:ext cx="2956259" cy="1236911"/>
          </a:xfrm>
        </p:spPr>
        <p:txBody>
          <a:bodyPr vert="horz" lIns="91440" tIns="45720" rIns="91440" bIns="45720" rtlCol="0" anchor="t">
            <a:normAutofit fontScale="90000"/>
          </a:bodyPr>
          <a:lstStyle/>
          <a:p>
            <a:pPr>
              <a:lnSpc>
                <a:spcPct val="83000"/>
              </a:lnSpc>
            </a:pPr>
            <a:br>
              <a:rPr lang="en-US" sz="6000" cap="all" spc="-100">
                <a:solidFill>
                  <a:schemeClr val="bg1"/>
                </a:solidFill>
              </a:rPr>
            </a:br>
            <a:endParaRPr lang="en-US" sz="6000" cap="all" spc="-100" dirty="0">
              <a:solidFill>
                <a:schemeClr val="bg1"/>
              </a:solidFill>
            </a:endParaRP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47C9781-F0CD-42E4-8EA8-251EA54C68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06" y="-7291"/>
            <a:ext cx="12202428" cy="68579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CA96D88-2A79-4C60-BF29-7FF27217636C}"/>
              </a:ext>
            </a:extLst>
          </p:cNvPr>
          <p:cNvSpPr txBox="1"/>
          <p:nvPr/>
        </p:nvSpPr>
        <p:spPr>
          <a:xfrm>
            <a:off x="5999333" y="4285285"/>
            <a:ext cx="6185289" cy="2554545"/>
          </a:xfrm>
          <a:prstGeom prst="rect">
            <a:avLst/>
          </a:prstGeom>
          <a:solidFill>
            <a:srgbClr val="050201"/>
          </a:solidFill>
        </p:spPr>
        <p:txBody>
          <a:bodyPr wrap="square" rtlCol="0">
            <a:spAutoFit/>
          </a:bodyPr>
          <a:lstStyle/>
          <a:p>
            <a:r>
              <a:rPr lang="en-GB" sz="8000" b="1" dirty="0">
                <a:solidFill>
                  <a:srgbClr val="8CF304"/>
                </a:solidFill>
                <a:latin typeface="+mj-lt"/>
              </a:rPr>
              <a:t>SCIENCE</a:t>
            </a:r>
          </a:p>
          <a:p>
            <a:r>
              <a:rPr lang="en-GB" sz="8000" b="1" dirty="0">
                <a:solidFill>
                  <a:srgbClr val="8CF304"/>
                </a:solidFill>
                <a:latin typeface="+mj-lt"/>
              </a:rPr>
              <a:t>&amp; NATURE</a:t>
            </a:r>
          </a:p>
        </p:txBody>
      </p:sp>
      <p:sp>
        <p:nvSpPr>
          <p:cNvPr id="12" name="TextBox 11">
            <a:extLst>
              <a:ext uri="{FF2B5EF4-FFF2-40B4-BE49-F238E27FC236}">
                <a16:creationId xmlns:a16="http://schemas.microsoft.com/office/drawing/2014/main" id="{2CBD4DEE-3E1A-42FE-8562-AE7723881114}"/>
              </a:ext>
            </a:extLst>
          </p:cNvPr>
          <p:cNvSpPr txBox="1"/>
          <p:nvPr/>
        </p:nvSpPr>
        <p:spPr>
          <a:xfrm>
            <a:off x="-25185" y="0"/>
            <a:ext cx="2956259" cy="830997"/>
          </a:xfrm>
          <a:prstGeom prst="rect">
            <a:avLst/>
          </a:prstGeom>
          <a:solidFill>
            <a:srgbClr val="1D1A22"/>
          </a:solidFill>
        </p:spPr>
        <p:txBody>
          <a:bodyPr wrap="none" rtlCol="0">
            <a:spAutoFit/>
          </a:bodyPr>
          <a:lstStyle/>
          <a:p>
            <a:r>
              <a:rPr lang="en-GB" sz="4800" dirty="0">
                <a:solidFill>
                  <a:srgbClr val="8CF304"/>
                </a:solidFill>
                <a:latin typeface="+mj-lt"/>
              </a:rPr>
              <a:t>Section 4:</a:t>
            </a:r>
          </a:p>
        </p:txBody>
      </p:sp>
    </p:spTree>
    <p:extLst>
      <p:ext uri="{BB962C8B-B14F-4D97-AF65-F5344CB8AC3E}">
        <p14:creationId xmlns:p14="http://schemas.microsoft.com/office/powerpoint/2010/main" val="1012697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13</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8"/>
            <a:ext cx="3514987" cy="1941933"/>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True or False:</a:t>
            </a:r>
          </a:p>
          <a:p>
            <a:pPr marL="0" indent="0">
              <a:lnSpc>
                <a:spcPct val="100000"/>
              </a:lnSpc>
              <a:spcBef>
                <a:spcPts val="0"/>
              </a:spcBef>
              <a:spcAft>
                <a:spcPts val="600"/>
              </a:spcAft>
              <a:buNone/>
            </a:pPr>
            <a:r>
              <a:rPr lang="en-US" sz="2400" spc="80" dirty="0">
                <a:solidFill>
                  <a:schemeClr val="bg1"/>
                </a:solidFill>
              </a:rPr>
              <a:t>The average human lives for more than one million hours?</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397" r="397"/>
          <a:stretch/>
        </p:blipFill>
        <p:spPr>
          <a:xfrm>
            <a:off x="4991164" y="1006616"/>
            <a:ext cx="6979132" cy="4924530"/>
          </a:xfrm>
          <a:prstGeom prst="rect">
            <a:avLst/>
          </a:prstGeom>
        </p:spPr>
      </p:pic>
    </p:spTree>
    <p:extLst>
      <p:ext uri="{BB962C8B-B14F-4D97-AF65-F5344CB8AC3E}">
        <p14:creationId xmlns:p14="http://schemas.microsoft.com/office/powerpoint/2010/main" val="359732640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14</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9"/>
            <a:ext cx="3514987" cy="1389604"/>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Phobos is a moon of which planet?</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2824" r="2824"/>
          <a:stretch/>
        </p:blipFill>
        <p:spPr>
          <a:xfrm>
            <a:off x="4991164" y="1006616"/>
            <a:ext cx="6979132" cy="4924530"/>
          </a:xfrm>
          <a:prstGeom prst="rect">
            <a:avLst/>
          </a:prstGeom>
        </p:spPr>
      </p:pic>
    </p:spTree>
    <p:extLst>
      <p:ext uri="{BB962C8B-B14F-4D97-AF65-F5344CB8AC3E}">
        <p14:creationId xmlns:p14="http://schemas.microsoft.com/office/powerpoint/2010/main" val="8164545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5" name="Rectangle 3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7" name="Rectangle 3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9" name="Group 3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0" name="Straight Connector 3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tack of books&#10;&#10;Description automatically generated">
            <a:extLst>
              <a:ext uri="{FF2B5EF4-FFF2-40B4-BE49-F238E27FC236}">
                <a16:creationId xmlns:a16="http://schemas.microsoft.com/office/drawing/2014/main" id="{430DBADE-6A4A-4370-B6F3-280FB3108C18}"/>
              </a:ext>
            </a:extLst>
          </p:cNvPr>
          <p:cNvPicPr>
            <a:picLocks noChangeAspect="1"/>
          </p:cNvPicPr>
          <p:nvPr/>
        </p:nvPicPr>
        <p:blipFill rotWithShape="1">
          <a:blip r:embed="rId2"/>
          <a:srcRect t="11056" b="4674"/>
          <a:stretch/>
        </p:blipFill>
        <p:spPr>
          <a:xfrm>
            <a:off x="20" y="-22"/>
            <a:ext cx="12191977" cy="6858022"/>
          </a:xfrm>
          <a:prstGeom prst="rect">
            <a:avLst/>
          </a:prstGeom>
        </p:spPr>
      </p:pic>
      <p:sp>
        <p:nvSpPr>
          <p:cNvPr id="46" name="Rectangle 4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E933F-00A7-4839-ADC4-42D84523C22B}"/>
              </a:ext>
            </a:extLst>
          </p:cNvPr>
          <p:cNvSpPr>
            <a:spLocks noGrp="1"/>
          </p:cNvSpPr>
          <p:nvPr>
            <p:ph type="title"/>
          </p:nvPr>
        </p:nvSpPr>
        <p:spPr>
          <a:xfrm>
            <a:off x="71445" y="48495"/>
            <a:ext cx="4213760" cy="764862"/>
          </a:xfrm>
        </p:spPr>
        <p:txBody>
          <a:bodyPr vert="horz" lIns="91440" tIns="45720" rIns="91440" bIns="45720" rtlCol="0" anchor="t">
            <a:noAutofit/>
          </a:bodyPr>
          <a:lstStyle/>
          <a:p>
            <a:pPr>
              <a:lnSpc>
                <a:spcPct val="83000"/>
              </a:lnSpc>
            </a:pPr>
            <a:r>
              <a:rPr lang="en-GB" sz="4800" dirty="0">
                <a:solidFill>
                  <a:srgbClr val="191470"/>
                </a:solidFill>
                <a:latin typeface="+mj-lt"/>
              </a:rPr>
              <a:t>Section 1:</a:t>
            </a:r>
            <a:br>
              <a:rPr lang="en-GB" sz="4800" dirty="0">
                <a:solidFill>
                  <a:srgbClr val="D3E92A"/>
                </a:solidFill>
                <a:latin typeface="+mj-lt"/>
              </a:rPr>
            </a:br>
            <a:endParaRPr lang="en-US" sz="4800" cap="all" spc="-100" dirty="0">
              <a:solidFill>
                <a:schemeClr val="accent6">
                  <a:lumMod val="50000"/>
                </a:schemeClr>
              </a:solidFill>
            </a:endParaRPr>
          </a:p>
        </p:txBody>
      </p:sp>
      <p:sp>
        <p:nvSpPr>
          <p:cNvPr id="48" name="Rectangle 4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472150-4A3C-4F1B-A3DF-16C93BB15F97}"/>
              </a:ext>
            </a:extLst>
          </p:cNvPr>
          <p:cNvSpPr txBox="1"/>
          <p:nvPr/>
        </p:nvSpPr>
        <p:spPr>
          <a:xfrm>
            <a:off x="1820759" y="4476889"/>
            <a:ext cx="5667079" cy="1938992"/>
          </a:xfrm>
          <a:prstGeom prst="rect">
            <a:avLst/>
          </a:prstGeom>
          <a:noFill/>
        </p:spPr>
        <p:txBody>
          <a:bodyPr wrap="square" rtlCol="0">
            <a:spAutoFit/>
          </a:bodyPr>
          <a:lstStyle/>
          <a:p>
            <a:r>
              <a:rPr lang="en-US" sz="6000" b="1" cap="all" spc="-100" dirty="0">
                <a:solidFill>
                  <a:schemeClr val="accent6">
                    <a:lumMod val="50000"/>
                  </a:schemeClr>
                </a:solidFill>
                <a:latin typeface="+mj-lt"/>
              </a:rPr>
              <a:t>Art and Literature</a:t>
            </a:r>
            <a:endParaRPr lang="en-GB" sz="6000" b="1" dirty="0">
              <a:latin typeface="+mj-lt"/>
            </a:endParaRPr>
          </a:p>
        </p:txBody>
      </p:sp>
    </p:spTree>
    <p:extLst>
      <p:ext uri="{BB962C8B-B14F-4D97-AF65-F5344CB8AC3E}">
        <p14:creationId xmlns:p14="http://schemas.microsoft.com/office/powerpoint/2010/main" val="499257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15</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2809779"/>
            <a:ext cx="3514987" cy="2000656"/>
          </a:xfrm>
        </p:spPr>
        <p:txBody>
          <a:bodyPr vert="horz" lIns="91440" tIns="45720" rIns="91440" bIns="45720" rtlCol="0">
            <a:noAutofit/>
          </a:bodyPr>
          <a:lstStyle/>
          <a:p>
            <a:pPr marL="0" indent="0">
              <a:lnSpc>
                <a:spcPct val="100000"/>
              </a:lnSpc>
              <a:spcBef>
                <a:spcPts val="0"/>
              </a:spcBef>
              <a:spcAft>
                <a:spcPts val="600"/>
              </a:spcAft>
              <a:buNone/>
            </a:pPr>
            <a:r>
              <a:rPr lang="en-US" sz="2400" spc="80" dirty="0">
                <a:solidFill>
                  <a:schemeClr val="bg1"/>
                </a:solidFill>
              </a:rPr>
              <a:t>Which Australian marsupial is the only animal in the world known to produce cube-shaped poo?</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10160" r="10160"/>
          <a:stretch/>
        </p:blipFill>
        <p:spPr>
          <a:xfrm>
            <a:off x="4991164" y="1006616"/>
            <a:ext cx="6979132" cy="4924530"/>
          </a:xfrm>
          <a:prstGeom prst="rect">
            <a:avLst/>
          </a:prstGeom>
        </p:spPr>
      </p:pic>
    </p:spTree>
    <p:extLst>
      <p:ext uri="{BB962C8B-B14F-4D97-AF65-F5344CB8AC3E}">
        <p14:creationId xmlns:p14="http://schemas.microsoft.com/office/powerpoint/2010/main" val="333486134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16</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2997197"/>
            <a:ext cx="3514987" cy="2000656"/>
          </a:xfrm>
        </p:spPr>
        <p:txBody>
          <a:bodyPr vert="horz" lIns="91440" tIns="45720" rIns="91440" bIns="45720" rtlCol="0">
            <a:noAutofit/>
          </a:bodyPr>
          <a:lstStyle/>
          <a:p>
            <a:pPr marL="0" indent="0">
              <a:lnSpc>
                <a:spcPct val="100000"/>
              </a:lnSpc>
              <a:spcBef>
                <a:spcPts val="0"/>
              </a:spcBef>
              <a:spcAft>
                <a:spcPts val="600"/>
              </a:spcAft>
              <a:buNone/>
            </a:pPr>
            <a:r>
              <a:rPr lang="en-US" sz="2400" spc="80" dirty="0">
                <a:solidFill>
                  <a:schemeClr val="bg1"/>
                </a:solidFill>
              </a:rPr>
              <a:t>What is the most abundant element in the universe?</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10090" r="10090"/>
          <a:stretch/>
        </p:blipFill>
        <p:spPr>
          <a:xfrm>
            <a:off x="4991164" y="1006616"/>
            <a:ext cx="6979132" cy="4924530"/>
          </a:xfrm>
          <a:prstGeom prst="rect">
            <a:avLst/>
          </a:prstGeom>
        </p:spPr>
      </p:pic>
    </p:spTree>
    <p:extLst>
      <p:ext uri="{BB962C8B-B14F-4D97-AF65-F5344CB8AC3E}">
        <p14:creationId xmlns:p14="http://schemas.microsoft.com/office/powerpoint/2010/main" val="199391022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A2288CA-4698-4EEB-83E4-8FF71928904D}"/>
              </a:ext>
            </a:extLst>
          </p:cNvPr>
          <p:cNvPicPr>
            <a:picLocks noGrp="1" noChangeAspect="1"/>
          </p:cNvPicPr>
          <p:nvPr>
            <p:ph idx="1"/>
          </p:nvPr>
        </p:nvPicPr>
        <p:blipFill rotWithShape="1">
          <a:blip r:embed="rId2"/>
          <a:srcRect t="3433"/>
          <a:stretch/>
        </p:blipFill>
        <p:spPr>
          <a:xfrm>
            <a:off x="20" y="-22"/>
            <a:ext cx="12191977" cy="6858022"/>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F095D-C95C-4EBF-BA69-2028AB12ECBA}"/>
              </a:ext>
            </a:extLst>
          </p:cNvPr>
          <p:cNvSpPr>
            <a:spLocks noGrp="1"/>
          </p:cNvSpPr>
          <p:nvPr>
            <p:ph type="title"/>
          </p:nvPr>
        </p:nvSpPr>
        <p:spPr>
          <a:xfrm>
            <a:off x="72041" y="2098727"/>
            <a:ext cx="2956259" cy="1236911"/>
          </a:xfrm>
        </p:spPr>
        <p:txBody>
          <a:bodyPr vert="horz" lIns="91440" tIns="45720" rIns="91440" bIns="45720" rtlCol="0" anchor="t">
            <a:normAutofit fontScale="90000"/>
          </a:bodyPr>
          <a:lstStyle/>
          <a:p>
            <a:pPr>
              <a:lnSpc>
                <a:spcPct val="83000"/>
              </a:lnSpc>
            </a:pPr>
            <a:br>
              <a:rPr lang="en-US" sz="6000" cap="all" spc="-100" dirty="0">
                <a:solidFill>
                  <a:schemeClr val="bg1"/>
                </a:solidFill>
              </a:rPr>
            </a:br>
            <a:endParaRPr lang="en-US" sz="6000" cap="all" spc="-100" dirty="0">
              <a:solidFill>
                <a:schemeClr val="bg1"/>
              </a:solidFill>
            </a:endParaRP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CA96D88-2A79-4C60-BF29-7FF27217636C}"/>
              </a:ext>
            </a:extLst>
          </p:cNvPr>
          <p:cNvSpPr txBox="1"/>
          <p:nvPr/>
        </p:nvSpPr>
        <p:spPr>
          <a:xfrm>
            <a:off x="4049909" y="971770"/>
            <a:ext cx="4079963" cy="1323439"/>
          </a:xfrm>
          <a:prstGeom prst="rect">
            <a:avLst/>
          </a:prstGeom>
          <a:noFill/>
        </p:spPr>
        <p:txBody>
          <a:bodyPr wrap="none" rtlCol="0">
            <a:spAutoFit/>
          </a:bodyPr>
          <a:lstStyle/>
          <a:p>
            <a:r>
              <a:rPr lang="en-GB" sz="8000" b="1" dirty="0">
                <a:solidFill>
                  <a:srgbClr val="D3E92A"/>
                </a:solidFill>
                <a:latin typeface="+mj-lt"/>
              </a:rPr>
              <a:t>SPORT</a:t>
            </a:r>
          </a:p>
        </p:txBody>
      </p:sp>
      <p:sp>
        <p:nvSpPr>
          <p:cNvPr id="12" name="TextBox 11">
            <a:extLst>
              <a:ext uri="{FF2B5EF4-FFF2-40B4-BE49-F238E27FC236}">
                <a16:creationId xmlns:a16="http://schemas.microsoft.com/office/drawing/2014/main" id="{2CBD4DEE-3E1A-42FE-8562-AE7723881114}"/>
              </a:ext>
            </a:extLst>
          </p:cNvPr>
          <p:cNvSpPr txBox="1"/>
          <p:nvPr/>
        </p:nvSpPr>
        <p:spPr>
          <a:xfrm>
            <a:off x="72041" y="102951"/>
            <a:ext cx="2956259" cy="830997"/>
          </a:xfrm>
          <a:prstGeom prst="rect">
            <a:avLst/>
          </a:prstGeom>
          <a:noFill/>
        </p:spPr>
        <p:txBody>
          <a:bodyPr wrap="none" rtlCol="0">
            <a:spAutoFit/>
          </a:bodyPr>
          <a:lstStyle/>
          <a:p>
            <a:r>
              <a:rPr lang="en-GB" sz="4800" dirty="0">
                <a:solidFill>
                  <a:srgbClr val="D3E92A"/>
                </a:solidFill>
                <a:latin typeface="+mj-lt"/>
              </a:rPr>
              <a:t>Section 5:</a:t>
            </a:r>
          </a:p>
        </p:txBody>
      </p:sp>
    </p:spTree>
    <p:extLst>
      <p:ext uri="{BB962C8B-B14F-4D97-AF65-F5344CB8AC3E}">
        <p14:creationId xmlns:p14="http://schemas.microsoft.com/office/powerpoint/2010/main" val="161212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17</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59604" y="3073275"/>
            <a:ext cx="3737013" cy="988897"/>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football, what does VAR stand for?</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366B64-D021-4C9A-8D40-B762C9C1F95F}"/>
              </a:ext>
            </a:extLst>
          </p:cNvPr>
          <p:cNvPicPr>
            <a:picLocks noChangeAspect="1"/>
          </p:cNvPicPr>
          <p:nvPr/>
        </p:nvPicPr>
        <p:blipFill rotWithShape="1">
          <a:blip r:embed="rId3">
            <a:extLst>
              <a:ext uri="{28A0092B-C50C-407E-A947-70E740481C1C}">
                <a14:useLocalDpi xmlns:a14="http://schemas.microsoft.com/office/drawing/2010/main" val="0"/>
              </a:ext>
            </a:extLst>
          </a:blip>
          <a:srcRect t="10863" b="10863"/>
          <a:stretch/>
        </p:blipFill>
        <p:spPr>
          <a:xfrm>
            <a:off x="4955942" y="1229051"/>
            <a:ext cx="7014354" cy="4132807"/>
          </a:xfrm>
          <a:prstGeom prst="rect">
            <a:avLst/>
          </a:prstGeom>
        </p:spPr>
      </p:pic>
    </p:spTree>
    <p:extLst>
      <p:ext uri="{BB962C8B-B14F-4D97-AF65-F5344CB8AC3E}">
        <p14:creationId xmlns:p14="http://schemas.microsoft.com/office/powerpoint/2010/main" val="213409488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18</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59604" y="2613217"/>
            <a:ext cx="3737013"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horse racing the five most prestigious races of the flat season are known as The Classics. The 1000 and 2000 Guineas, the Derby and the Oaks are four of them. What is the other?</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366B64-D021-4C9A-8D40-B762C9C1F95F}"/>
              </a:ext>
            </a:extLst>
          </p:cNvPr>
          <p:cNvPicPr>
            <a:picLocks noChangeAspect="1"/>
          </p:cNvPicPr>
          <p:nvPr/>
        </p:nvPicPr>
        <p:blipFill rotWithShape="1">
          <a:blip r:embed="rId3">
            <a:extLst>
              <a:ext uri="{28A0092B-C50C-407E-A947-70E740481C1C}">
                <a14:useLocalDpi xmlns:a14="http://schemas.microsoft.com/office/drawing/2010/main" val="0"/>
              </a:ext>
            </a:extLst>
          </a:blip>
          <a:srcRect t="15533" b="15533"/>
          <a:stretch/>
        </p:blipFill>
        <p:spPr>
          <a:xfrm>
            <a:off x="5031523" y="1559768"/>
            <a:ext cx="6880844" cy="4132807"/>
          </a:xfrm>
          <a:prstGeom prst="rect">
            <a:avLst/>
          </a:prstGeom>
        </p:spPr>
      </p:pic>
    </p:spTree>
    <p:extLst>
      <p:ext uri="{BB962C8B-B14F-4D97-AF65-F5344CB8AC3E}">
        <p14:creationId xmlns:p14="http://schemas.microsoft.com/office/powerpoint/2010/main" val="83536268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19</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06011" y="2613217"/>
            <a:ext cx="3649212"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1994, who was banned for life from the U.S. Figure Skating Association after pleading guilty to involvement in the attack on fellow skater Nancy Kerrigan?</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366B64-D021-4C9A-8D40-B762C9C1F95F}"/>
              </a:ext>
            </a:extLst>
          </p:cNvPr>
          <p:cNvPicPr>
            <a:picLocks noChangeAspect="1"/>
          </p:cNvPicPr>
          <p:nvPr/>
        </p:nvPicPr>
        <p:blipFill rotWithShape="1">
          <a:blip r:embed="rId3">
            <a:extLst>
              <a:ext uri="{28A0092B-C50C-407E-A947-70E740481C1C}">
                <a14:useLocalDpi xmlns:a14="http://schemas.microsoft.com/office/drawing/2010/main" val="0"/>
              </a:ext>
            </a:extLst>
          </a:blip>
          <a:srcRect t="1950" b="1950"/>
          <a:stretch/>
        </p:blipFill>
        <p:spPr>
          <a:xfrm>
            <a:off x="5031523" y="1559768"/>
            <a:ext cx="6880844" cy="4132807"/>
          </a:xfrm>
          <a:prstGeom prst="rect">
            <a:avLst/>
          </a:prstGeom>
        </p:spPr>
      </p:pic>
    </p:spTree>
    <p:extLst>
      <p:ext uri="{BB962C8B-B14F-4D97-AF65-F5344CB8AC3E}">
        <p14:creationId xmlns:p14="http://schemas.microsoft.com/office/powerpoint/2010/main" val="332403995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20</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59604" y="2613217"/>
            <a:ext cx="3737013" cy="3279508"/>
          </a:xfrm>
        </p:spPr>
        <p:txBody>
          <a:bodyPr vert="horz" lIns="91440" tIns="45720" rIns="91440" bIns="45720" rtlCol="0">
            <a:normAutofit lnSpcReduction="10000"/>
          </a:bodyPr>
          <a:lstStyle/>
          <a:p>
            <a:pPr marL="0" indent="0">
              <a:lnSpc>
                <a:spcPct val="100000"/>
              </a:lnSpc>
              <a:spcBef>
                <a:spcPts val="0"/>
              </a:spcBef>
              <a:spcAft>
                <a:spcPts val="600"/>
              </a:spcAft>
              <a:buNone/>
            </a:pPr>
            <a:r>
              <a:rPr lang="en-US" sz="2400" spc="80" dirty="0">
                <a:solidFill>
                  <a:schemeClr val="bg1"/>
                </a:solidFill>
              </a:rPr>
              <a:t>Today (February 6</a:t>
            </a:r>
            <a:r>
              <a:rPr lang="en-US" sz="2400" spc="80" baseline="30000" dirty="0">
                <a:solidFill>
                  <a:schemeClr val="bg1"/>
                </a:solidFill>
              </a:rPr>
              <a:t>th</a:t>
            </a:r>
            <a:r>
              <a:rPr lang="en-US" sz="2400" spc="80" dirty="0">
                <a:solidFill>
                  <a:schemeClr val="bg1"/>
                </a:solidFill>
              </a:rPr>
              <a:t>)is the anniversary of the Munich air disaster. United were travelling back from a European Cup game when the tragedy occurred.</a:t>
            </a:r>
          </a:p>
          <a:p>
            <a:pPr marL="0" indent="0">
              <a:lnSpc>
                <a:spcPct val="100000"/>
              </a:lnSpc>
              <a:spcBef>
                <a:spcPts val="0"/>
              </a:spcBef>
              <a:spcAft>
                <a:spcPts val="600"/>
              </a:spcAft>
              <a:buNone/>
            </a:pPr>
            <a:r>
              <a:rPr lang="en-US" sz="2400" spc="80" dirty="0">
                <a:solidFill>
                  <a:schemeClr val="bg1"/>
                </a:solidFill>
              </a:rPr>
              <a:t>Which team had they played?</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366B64-D021-4C9A-8D40-B762C9C1F95F}"/>
              </a:ext>
            </a:extLst>
          </p:cNvPr>
          <p:cNvPicPr>
            <a:picLocks noChangeAspect="1"/>
          </p:cNvPicPr>
          <p:nvPr/>
        </p:nvPicPr>
        <p:blipFill rotWithShape="1">
          <a:blip r:embed="rId3"/>
          <a:srcRect l="6779" t="7316" r="3937" b="3605"/>
          <a:stretch/>
        </p:blipFill>
        <p:spPr>
          <a:xfrm>
            <a:off x="4800025" y="1559768"/>
            <a:ext cx="7364148" cy="4132807"/>
          </a:xfrm>
          <a:prstGeom prst="rect">
            <a:avLst/>
          </a:prstGeom>
        </p:spPr>
      </p:pic>
    </p:spTree>
    <p:extLst>
      <p:ext uri="{BB962C8B-B14F-4D97-AF65-F5344CB8AC3E}">
        <p14:creationId xmlns:p14="http://schemas.microsoft.com/office/powerpoint/2010/main" val="338674647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70BE2-555F-4299-9FC6-877069FBC129}"/>
              </a:ext>
            </a:extLst>
          </p:cNvPr>
          <p:cNvPicPr>
            <a:picLocks noChangeAspect="1"/>
          </p:cNvPicPr>
          <p:nvPr/>
        </p:nvPicPr>
        <p:blipFill rotWithShape="1">
          <a:blip r:embed="rId2"/>
          <a:srcRect/>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20D48E6-6051-4C17-A9B6-A8FE4B629E57}"/>
              </a:ext>
            </a:extLst>
          </p:cNvPr>
          <p:cNvSpPr>
            <a:spLocks noGrp="1"/>
          </p:cNvSpPr>
          <p:nvPr>
            <p:ph type="ctrTitle"/>
          </p:nvPr>
        </p:nvSpPr>
        <p:spPr>
          <a:xfrm>
            <a:off x="1276054" y="2831250"/>
            <a:ext cx="4775075" cy="1630906"/>
          </a:xfrm>
        </p:spPr>
        <p:txBody>
          <a:bodyPr>
            <a:normAutofit/>
          </a:bodyPr>
          <a:lstStyle/>
          <a:p>
            <a:r>
              <a:rPr lang="en-GB" sz="6600" b="1" dirty="0">
                <a:solidFill>
                  <a:srgbClr val="5D0B11"/>
                </a:solidFill>
              </a:rPr>
              <a:t>ANSWERS</a:t>
            </a:r>
          </a:p>
        </p:txBody>
      </p:sp>
    </p:spTree>
    <p:extLst>
      <p:ext uri="{BB962C8B-B14F-4D97-AF65-F5344CB8AC3E}">
        <p14:creationId xmlns:p14="http://schemas.microsoft.com/office/powerpoint/2010/main" val="1902797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19720" y="3011960"/>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As children, which literary family wrote stories set in the fictional worlds of Angria and </a:t>
            </a:r>
            <a:r>
              <a:rPr lang="en-US" sz="2400" spc="80" dirty="0" err="1">
                <a:solidFill>
                  <a:schemeClr val="bg1"/>
                </a:solidFill>
              </a:rPr>
              <a:t>Gondal</a:t>
            </a:r>
            <a:r>
              <a:rPr lang="en-US" sz="2400" spc="80" dirty="0">
                <a:solidFill>
                  <a:schemeClr val="bg1"/>
                </a:solidFill>
              </a:rPr>
              <a:t>?</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960A24-B29D-47CD-B188-017499A36B61}"/>
              </a:ext>
            </a:extLst>
          </p:cNvPr>
          <p:cNvPicPr>
            <a:picLocks noChangeAspect="1"/>
          </p:cNvPicPr>
          <p:nvPr/>
        </p:nvPicPr>
        <p:blipFill rotWithShape="1">
          <a:blip r:embed="rId3"/>
          <a:srcRect l="5160" r="8005"/>
          <a:stretch/>
        </p:blipFill>
        <p:spPr>
          <a:xfrm>
            <a:off x="5092890" y="734531"/>
            <a:ext cx="6814904" cy="5475238"/>
          </a:xfrm>
          <a:prstGeom prst="rect">
            <a:avLst/>
          </a:prstGeom>
        </p:spPr>
      </p:pic>
      <p:sp>
        <p:nvSpPr>
          <p:cNvPr id="4" name="TextBox 3">
            <a:extLst>
              <a:ext uri="{FF2B5EF4-FFF2-40B4-BE49-F238E27FC236}">
                <a16:creationId xmlns:a16="http://schemas.microsoft.com/office/drawing/2014/main" id="{D596E05B-9E27-4FB0-A966-6671D819F85E}"/>
              </a:ext>
            </a:extLst>
          </p:cNvPr>
          <p:cNvSpPr txBox="1"/>
          <p:nvPr/>
        </p:nvSpPr>
        <p:spPr>
          <a:xfrm>
            <a:off x="486369" y="4838594"/>
            <a:ext cx="4466590" cy="1107996"/>
          </a:xfrm>
          <a:prstGeom prst="rect">
            <a:avLst/>
          </a:prstGeom>
          <a:solidFill>
            <a:srgbClr val="E74229"/>
          </a:solidFill>
        </p:spPr>
        <p:txBody>
          <a:bodyPr wrap="square" rtlCol="0">
            <a:spAutoFit/>
          </a:bodyPr>
          <a:lstStyle/>
          <a:p>
            <a:pPr algn="ctr"/>
            <a:r>
              <a:rPr lang="en-GB" sz="6600" b="1" dirty="0">
                <a:solidFill>
                  <a:schemeClr val="bg1"/>
                </a:solidFill>
              </a:rPr>
              <a:t>The </a:t>
            </a:r>
            <a:r>
              <a:rPr lang="en-GB" sz="6600" b="1" dirty="0" err="1">
                <a:solidFill>
                  <a:schemeClr val="bg1"/>
                </a:solidFill>
              </a:rPr>
              <a:t>Brontës</a:t>
            </a:r>
            <a:endParaRPr lang="en-GB" sz="6600" b="1" dirty="0">
              <a:solidFill>
                <a:schemeClr val="bg1"/>
              </a:solidFill>
            </a:endParaRPr>
          </a:p>
        </p:txBody>
      </p:sp>
    </p:spTree>
    <p:extLst>
      <p:ext uri="{BB962C8B-B14F-4D97-AF65-F5344CB8AC3E}">
        <p14:creationId xmlns:p14="http://schemas.microsoft.com/office/powerpoint/2010/main" val="4492200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2</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19720" y="3011960"/>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To mark the anniversary of the Women’s Prize for Fiction, George Eliot’s work </a:t>
            </a:r>
            <a:r>
              <a:rPr lang="en-US" sz="2400" i="1" spc="80" dirty="0">
                <a:solidFill>
                  <a:schemeClr val="bg1"/>
                </a:solidFill>
              </a:rPr>
              <a:t>Middlemarch </a:t>
            </a:r>
            <a:r>
              <a:rPr lang="en-US" sz="2400" spc="80" dirty="0">
                <a:solidFill>
                  <a:schemeClr val="bg1"/>
                </a:solidFill>
              </a:rPr>
              <a:t>was recently re-released under her real name.</a:t>
            </a:r>
          </a:p>
          <a:p>
            <a:pPr marL="0" indent="0">
              <a:lnSpc>
                <a:spcPct val="100000"/>
              </a:lnSpc>
              <a:spcBef>
                <a:spcPts val="0"/>
              </a:spcBef>
              <a:spcAft>
                <a:spcPts val="600"/>
              </a:spcAft>
              <a:buNone/>
            </a:pPr>
            <a:r>
              <a:rPr lang="en-US" sz="2400" spc="80" dirty="0">
                <a:solidFill>
                  <a:schemeClr val="bg1"/>
                </a:solidFill>
              </a:rPr>
              <a:t>What was it?</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5DE8D48-4497-4616-A96E-A070F36CB777}"/>
              </a:ext>
            </a:extLst>
          </p:cNvPr>
          <p:cNvPicPr>
            <a:picLocks noChangeAspect="1"/>
          </p:cNvPicPr>
          <p:nvPr/>
        </p:nvPicPr>
        <p:blipFill>
          <a:blip r:embed="rId3"/>
          <a:stretch>
            <a:fillRect/>
          </a:stretch>
        </p:blipFill>
        <p:spPr>
          <a:xfrm>
            <a:off x="6491665" y="643870"/>
            <a:ext cx="4074889" cy="5521531"/>
          </a:xfrm>
          <a:prstGeom prst="rect">
            <a:avLst/>
          </a:prstGeom>
        </p:spPr>
      </p:pic>
      <p:sp>
        <p:nvSpPr>
          <p:cNvPr id="4" name="TextBox 3">
            <a:extLst>
              <a:ext uri="{FF2B5EF4-FFF2-40B4-BE49-F238E27FC236}">
                <a16:creationId xmlns:a16="http://schemas.microsoft.com/office/drawing/2014/main" id="{35A22C03-FF76-4C62-B0C7-E831EE62453E}"/>
              </a:ext>
            </a:extLst>
          </p:cNvPr>
          <p:cNvSpPr txBox="1"/>
          <p:nvPr/>
        </p:nvSpPr>
        <p:spPr>
          <a:xfrm>
            <a:off x="3144262" y="5446385"/>
            <a:ext cx="5903476" cy="1107996"/>
          </a:xfrm>
          <a:prstGeom prst="rect">
            <a:avLst/>
          </a:prstGeom>
          <a:solidFill>
            <a:srgbClr val="E74229"/>
          </a:solidFill>
        </p:spPr>
        <p:txBody>
          <a:bodyPr wrap="none" rtlCol="0">
            <a:spAutoFit/>
          </a:bodyPr>
          <a:lstStyle/>
          <a:p>
            <a:r>
              <a:rPr lang="en-GB" sz="6600" b="1" dirty="0">
                <a:solidFill>
                  <a:schemeClr val="bg1"/>
                </a:solidFill>
              </a:rPr>
              <a:t>Mary Ann Evans</a:t>
            </a:r>
          </a:p>
        </p:txBody>
      </p:sp>
    </p:spTree>
    <p:extLst>
      <p:ext uri="{BB962C8B-B14F-4D97-AF65-F5344CB8AC3E}">
        <p14:creationId xmlns:p14="http://schemas.microsoft.com/office/powerpoint/2010/main" val="17587479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19720" y="3011960"/>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As children, which literary family wrote stories set in the fictional worlds of Angria and </a:t>
            </a:r>
            <a:r>
              <a:rPr lang="en-US" sz="2400" spc="80" dirty="0" err="1">
                <a:solidFill>
                  <a:schemeClr val="bg1"/>
                </a:solidFill>
              </a:rPr>
              <a:t>Gondal</a:t>
            </a:r>
            <a:r>
              <a:rPr lang="en-US" sz="2400" spc="80" dirty="0">
                <a:solidFill>
                  <a:schemeClr val="bg1"/>
                </a:solidFill>
              </a:rPr>
              <a:t>?</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960A24-B29D-47CD-B188-017499A36B61}"/>
              </a:ext>
            </a:extLst>
          </p:cNvPr>
          <p:cNvPicPr>
            <a:picLocks noChangeAspect="1"/>
          </p:cNvPicPr>
          <p:nvPr/>
        </p:nvPicPr>
        <p:blipFill rotWithShape="1">
          <a:blip r:embed="rId3"/>
          <a:srcRect l="5160" r="8005"/>
          <a:stretch/>
        </p:blipFill>
        <p:spPr>
          <a:xfrm>
            <a:off x="5092890" y="734531"/>
            <a:ext cx="6814904" cy="5475238"/>
          </a:xfrm>
          <a:prstGeom prst="rect">
            <a:avLst/>
          </a:prstGeom>
        </p:spPr>
      </p:pic>
    </p:spTree>
    <p:extLst>
      <p:ext uri="{BB962C8B-B14F-4D97-AF65-F5344CB8AC3E}">
        <p14:creationId xmlns:p14="http://schemas.microsoft.com/office/powerpoint/2010/main" val="161265782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3</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19720" y="3011960"/>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William Faulkner’s novel </a:t>
            </a:r>
            <a:r>
              <a:rPr lang="en-US" sz="2400" i="1" spc="80" dirty="0">
                <a:solidFill>
                  <a:schemeClr val="bg1"/>
                </a:solidFill>
              </a:rPr>
              <a:t>The Sound and the Fury </a:t>
            </a:r>
            <a:r>
              <a:rPr lang="en-US" sz="2400" spc="80" dirty="0">
                <a:solidFill>
                  <a:schemeClr val="bg1"/>
                </a:solidFill>
              </a:rPr>
              <a:t>takes its name from lines in which Shakespeare play?</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8039705-D648-44F1-9FA6-2EC91A310887}"/>
              </a:ext>
            </a:extLst>
          </p:cNvPr>
          <p:cNvPicPr>
            <a:picLocks noChangeAspect="1"/>
          </p:cNvPicPr>
          <p:nvPr/>
        </p:nvPicPr>
        <p:blipFill>
          <a:blip r:embed="rId3"/>
          <a:stretch>
            <a:fillRect/>
          </a:stretch>
        </p:blipFill>
        <p:spPr>
          <a:xfrm>
            <a:off x="6823917" y="645852"/>
            <a:ext cx="3600091" cy="5566295"/>
          </a:xfrm>
          <a:prstGeom prst="rect">
            <a:avLst/>
          </a:prstGeom>
        </p:spPr>
      </p:pic>
      <p:sp>
        <p:nvSpPr>
          <p:cNvPr id="24" name="TextBox 23">
            <a:extLst>
              <a:ext uri="{FF2B5EF4-FFF2-40B4-BE49-F238E27FC236}">
                <a16:creationId xmlns:a16="http://schemas.microsoft.com/office/drawing/2014/main" id="{0652D6A6-5639-49DA-9A79-F66D8945BD2D}"/>
              </a:ext>
            </a:extLst>
          </p:cNvPr>
          <p:cNvSpPr txBox="1"/>
          <p:nvPr/>
        </p:nvSpPr>
        <p:spPr>
          <a:xfrm>
            <a:off x="1131683" y="4938553"/>
            <a:ext cx="3238960" cy="1015663"/>
          </a:xfrm>
          <a:prstGeom prst="rect">
            <a:avLst/>
          </a:prstGeom>
          <a:solidFill>
            <a:srgbClr val="E74229"/>
          </a:solidFill>
        </p:spPr>
        <p:txBody>
          <a:bodyPr wrap="square" rtlCol="0">
            <a:spAutoFit/>
          </a:bodyPr>
          <a:lstStyle/>
          <a:p>
            <a:r>
              <a:rPr lang="en-GB" sz="6000" b="1" dirty="0">
                <a:solidFill>
                  <a:schemeClr val="bg1"/>
                </a:solidFill>
              </a:rPr>
              <a:t>Macbeth</a:t>
            </a:r>
          </a:p>
        </p:txBody>
      </p:sp>
    </p:spTree>
    <p:extLst>
      <p:ext uri="{BB962C8B-B14F-4D97-AF65-F5344CB8AC3E}">
        <p14:creationId xmlns:p14="http://schemas.microsoft.com/office/powerpoint/2010/main" val="8626620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4</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19720" y="3011960"/>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LS Lowry’s painting </a:t>
            </a:r>
            <a:r>
              <a:rPr lang="en-US" sz="2400" i="1" spc="80" dirty="0">
                <a:solidFill>
                  <a:schemeClr val="bg1"/>
                </a:solidFill>
              </a:rPr>
              <a:t>Going to the Match </a:t>
            </a:r>
            <a:r>
              <a:rPr lang="en-US" sz="2400" spc="80" dirty="0">
                <a:solidFill>
                  <a:schemeClr val="bg1"/>
                </a:solidFill>
              </a:rPr>
              <a:t>(1953) depicts supporters arriving at which northern football ground?</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2039973-6155-455C-B892-CE1B6F2F5EAE}"/>
              </a:ext>
            </a:extLst>
          </p:cNvPr>
          <p:cNvPicPr>
            <a:picLocks noChangeAspect="1"/>
          </p:cNvPicPr>
          <p:nvPr/>
        </p:nvPicPr>
        <p:blipFill rotWithShape="1">
          <a:blip r:embed="rId3"/>
          <a:srcRect l="1660" t="2248" r="1106" b="8292"/>
          <a:stretch/>
        </p:blipFill>
        <p:spPr>
          <a:xfrm>
            <a:off x="5346570" y="822498"/>
            <a:ext cx="6202238" cy="5209879"/>
          </a:xfrm>
          <a:prstGeom prst="rect">
            <a:avLst/>
          </a:prstGeom>
        </p:spPr>
      </p:pic>
      <p:sp>
        <p:nvSpPr>
          <p:cNvPr id="24" name="TextBox 23">
            <a:extLst>
              <a:ext uri="{FF2B5EF4-FFF2-40B4-BE49-F238E27FC236}">
                <a16:creationId xmlns:a16="http://schemas.microsoft.com/office/drawing/2014/main" id="{E7665282-72E1-45FF-A55A-F48652636B35}"/>
              </a:ext>
            </a:extLst>
          </p:cNvPr>
          <p:cNvSpPr txBox="1"/>
          <p:nvPr/>
        </p:nvSpPr>
        <p:spPr>
          <a:xfrm>
            <a:off x="2414543" y="5490247"/>
            <a:ext cx="7362913" cy="1015663"/>
          </a:xfrm>
          <a:prstGeom prst="rect">
            <a:avLst/>
          </a:prstGeom>
          <a:solidFill>
            <a:srgbClr val="E74229"/>
          </a:solidFill>
        </p:spPr>
        <p:txBody>
          <a:bodyPr wrap="none" rtlCol="0">
            <a:spAutoFit/>
          </a:bodyPr>
          <a:lstStyle/>
          <a:p>
            <a:r>
              <a:rPr lang="en-GB" sz="6000" b="1" dirty="0" err="1">
                <a:solidFill>
                  <a:schemeClr val="bg1"/>
                </a:solidFill>
              </a:rPr>
              <a:t>Burnden</a:t>
            </a:r>
            <a:r>
              <a:rPr lang="en-GB" sz="6000" b="1" dirty="0">
                <a:solidFill>
                  <a:schemeClr val="bg1"/>
                </a:solidFill>
              </a:rPr>
              <a:t> Park (Bolton)</a:t>
            </a:r>
          </a:p>
        </p:txBody>
      </p:sp>
    </p:spTree>
    <p:extLst>
      <p:ext uri="{BB962C8B-B14F-4D97-AF65-F5344CB8AC3E}">
        <p14:creationId xmlns:p14="http://schemas.microsoft.com/office/powerpoint/2010/main" val="6620628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5</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21587" y="2746168"/>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Elizabeth Olsen, currently starring in Marvel’s </a:t>
            </a:r>
            <a:r>
              <a:rPr lang="en-US" sz="2400" spc="80" dirty="0" err="1">
                <a:solidFill>
                  <a:schemeClr val="bg1"/>
                </a:solidFill>
              </a:rPr>
              <a:t>WandaVision</a:t>
            </a:r>
            <a:r>
              <a:rPr lang="en-US" sz="2400" spc="80" dirty="0">
                <a:solidFill>
                  <a:schemeClr val="bg1"/>
                </a:solidFill>
              </a:rPr>
              <a:t>, is the younger sister of which twin sister duo, who were a household name in the late 90s and early 2000s? </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srcRect l="11383" r="10402"/>
          <a:stretch/>
        </p:blipFill>
        <p:spPr>
          <a:xfrm>
            <a:off x="5069541" y="1032924"/>
            <a:ext cx="6842827" cy="4924530"/>
          </a:xfrm>
          <a:prstGeom prst="rect">
            <a:avLst/>
          </a:prstGeom>
        </p:spPr>
      </p:pic>
      <p:sp>
        <p:nvSpPr>
          <p:cNvPr id="24" name="TextBox 23">
            <a:extLst>
              <a:ext uri="{FF2B5EF4-FFF2-40B4-BE49-F238E27FC236}">
                <a16:creationId xmlns:a16="http://schemas.microsoft.com/office/drawing/2014/main" id="{3122FB9A-BEA0-47D6-8CBF-4007EC2A51E4}"/>
              </a:ext>
            </a:extLst>
          </p:cNvPr>
          <p:cNvSpPr txBox="1"/>
          <p:nvPr/>
        </p:nvSpPr>
        <p:spPr>
          <a:xfrm>
            <a:off x="2492224" y="5548374"/>
            <a:ext cx="7207551" cy="1015663"/>
          </a:xfrm>
          <a:prstGeom prst="rect">
            <a:avLst/>
          </a:prstGeom>
          <a:solidFill>
            <a:srgbClr val="E74229"/>
          </a:solidFill>
        </p:spPr>
        <p:txBody>
          <a:bodyPr wrap="none" rtlCol="0">
            <a:spAutoFit/>
          </a:bodyPr>
          <a:lstStyle/>
          <a:p>
            <a:r>
              <a:rPr lang="en-GB" sz="6000" b="1" dirty="0">
                <a:solidFill>
                  <a:schemeClr val="bg1"/>
                </a:solidFill>
              </a:rPr>
              <a:t>Mary-Kate and Ashley</a:t>
            </a:r>
          </a:p>
        </p:txBody>
      </p:sp>
    </p:spTree>
    <p:extLst>
      <p:ext uri="{BB962C8B-B14F-4D97-AF65-F5344CB8AC3E}">
        <p14:creationId xmlns:p14="http://schemas.microsoft.com/office/powerpoint/2010/main" val="23792265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6</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21587" y="2746168"/>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Where did Radio One’s Jordan North say was his “happy place” on </a:t>
            </a:r>
            <a:r>
              <a:rPr lang="en-US" sz="2400" i="1" spc="80" dirty="0">
                <a:solidFill>
                  <a:schemeClr val="bg1"/>
                </a:solidFill>
              </a:rPr>
              <a:t>I’m A Celebrity…Get Me Out Of Here</a:t>
            </a:r>
            <a:r>
              <a:rPr lang="en-US" sz="2400" spc="80" dirty="0">
                <a:solidFill>
                  <a:schemeClr val="bg1"/>
                </a:solidFill>
              </a:rPr>
              <a:t>? </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3682" r="3682"/>
          <a:stretch/>
        </p:blipFill>
        <p:spPr>
          <a:xfrm>
            <a:off x="5069541" y="1032924"/>
            <a:ext cx="6842827" cy="4924530"/>
          </a:xfrm>
          <a:prstGeom prst="rect">
            <a:avLst/>
          </a:prstGeom>
        </p:spPr>
      </p:pic>
      <p:sp>
        <p:nvSpPr>
          <p:cNvPr id="24" name="TextBox 23">
            <a:extLst>
              <a:ext uri="{FF2B5EF4-FFF2-40B4-BE49-F238E27FC236}">
                <a16:creationId xmlns:a16="http://schemas.microsoft.com/office/drawing/2014/main" id="{2FA9E807-628C-4D83-8D43-DBD675EAD823}"/>
              </a:ext>
            </a:extLst>
          </p:cNvPr>
          <p:cNvSpPr txBox="1"/>
          <p:nvPr/>
        </p:nvSpPr>
        <p:spPr>
          <a:xfrm>
            <a:off x="1077691" y="4825105"/>
            <a:ext cx="3300840" cy="1015663"/>
          </a:xfrm>
          <a:prstGeom prst="rect">
            <a:avLst/>
          </a:prstGeom>
          <a:solidFill>
            <a:srgbClr val="E74229"/>
          </a:solidFill>
        </p:spPr>
        <p:txBody>
          <a:bodyPr wrap="none" rtlCol="0">
            <a:spAutoFit/>
          </a:bodyPr>
          <a:lstStyle/>
          <a:p>
            <a:r>
              <a:rPr lang="en-GB" sz="6000" b="1" dirty="0">
                <a:solidFill>
                  <a:schemeClr val="bg1"/>
                </a:solidFill>
              </a:rPr>
              <a:t>Turf Moor</a:t>
            </a:r>
          </a:p>
        </p:txBody>
      </p:sp>
    </p:spTree>
    <p:extLst>
      <p:ext uri="{BB962C8B-B14F-4D97-AF65-F5344CB8AC3E}">
        <p14:creationId xmlns:p14="http://schemas.microsoft.com/office/powerpoint/2010/main" val="1827504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7</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20283" y="2950333"/>
            <a:ext cx="3615656" cy="2347899"/>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What is the name of the James Bond film that was delayed twice in 2020 due to the pandemic? </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3694" r="3694"/>
          <a:stretch/>
        </p:blipFill>
        <p:spPr>
          <a:xfrm>
            <a:off x="5074600" y="665740"/>
            <a:ext cx="6842827" cy="4924530"/>
          </a:xfrm>
          <a:prstGeom prst="rect">
            <a:avLst/>
          </a:prstGeom>
        </p:spPr>
      </p:pic>
      <p:sp>
        <p:nvSpPr>
          <p:cNvPr id="24" name="TextBox 23">
            <a:extLst>
              <a:ext uri="{FF2B5EF4-FFF2-40B4-BE49-F238E27FC236}">
                <a16:creationId xmlns:a16="http://schemas.microsoft.com/office/drawing/2014/main" id="{F0DCDA6A-588D-4DA1-8B60-DCF0BE5D1D8C}"/>
              </a:ext>
            </a:extLst>
          </p:cNvPr>
          <p:cNvSpPr txBox="1"/>
          <p:nvPr/>
        </p:nvSpPr>
        <p:spPr>
          <a:xfrm>
            <a:off x="5972502" y="5141580"/>
            <a:ext cx="5047023" cy="1015663"/>
          </a:xfrm>
          <a:prstGeom prst="rect">
            <a:avLst/>
          </a:prstGeom>
          <a:solidFill>
            <a:srgbClr val="E74229"/>
          </a:solidFill>
        </p:spPr>
        <p:txBody>
          <a:bodyPr wrap="none" rtlCol="0">
            <a:spAutoFit/>
          </a:bodyPr>
          <a:lstStyle/>
          <a:p>
            <a:r>
              <a:rPr lang="en-GB" sz="6000" b="1" dirty="0">
                <a:solidFill>
                  <a:schemeClr val="bg1"/>
                </a:solidFill>
              </a:rPr>
              <a:t>No Time To Die</a:t>
            </a:r>
          </a:p>
        </p:txBody>
      </p:sp>
    </p:spTree>
    <p:extLst>
      <p:ext uri="{BB962C8B-B14F-4D97-AF65-F5344CB8AC3E}">
        <p14:creationId xmlns:p14="http://schemas.microsoft.com/office/powerpoint/2010/main" val="8046689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8</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20283" y="2950333"/>
            <a:ext cx="3615656" cy="2788090"/>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2020, Renée Zellweger won the best actress Oscar for her portrayal of which legendary performer? </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10028" r="10028"/>
          <a:stretch/>
        </p:blipFill>
        <p:spPr>
          <a:xfrm>
            <a:off x="5065244" y="966735"/>
            <a:ext cx="6842827" cy="4924530"/>
          </a:xfrm>
          <a:prstGeom prst="rect">
            <a:avLst/>
          </a:prstGeom>
        </p:spPr>
      </p:pic>
      <p:sp>
        <p:nvSpPr>
          <p:cNvPr id="26" name="TextBox 25">
            <a:extLst>
              <a:ext uri="{FF2B5EF4-FFF2-40B4-BE49-F238E27FC236}">
                <a16:creationId xmlns:a16="http://schemas.microsoft.com/office/drawing/2014/main" id="{BCAAD34B-8827-47A3-B422-C2195DCEACAD}"/>
              </a:ext>
            </a:extLst>
          </p:cNvPr>
          <p:cNvSpPr txBox="1"/>
          <p:nvPr/>
        </p:nvSpPr>
        <p:spPr>
          <a:xfrm>
            <a:off x="2038499" y="5389914"/>
            <a:ext cx="4392549" cy="1015663"/>
          </a:xfrm>
          <a:prstGeom prst="rect">
            <a:avLst/>
          </a:prstGeom>
          <a:solidFill>
            <a:srgbClr val="E74229"/>
          </a:solidFill>
        </p:spPr>
        <p:txBody>
          <a:bodyPr wrap="none" rtlCol="0">
            <a:spAutoFit/>
          </a:bodyPr>
          <a:lstStyle/>
          <a:p>
            <a:r>
              <a:rPr lang="en-GB" sz="6000" b="1" dirty="0">
                <a:solidFill>
                  <a:schemeClr val="bg1"/>
                </a:solidFill>
              </a:rPr>
              <a:t>Judy Garland</a:t>
            </a:r>
          </a:p>
        </p:txBody>
      </p:sp>
    </p:spTree>
    <p:extLst>
      <p:ext uri="{BB962C8B-B14F-4D97-AF65-F5344CB8AC3E}">
        <p14:creationId xmlns:p14="http://schemas.microsoft.com/office/powerpoint/2010/main" val="32166369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9</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9"/>
            <a:ext cx="3514987" cy="1389604"/>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Which river passes through the most countries?</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8079" r="8079"/>
          <a:stretch/>
        </p:blipFill>
        <p:spPr>
          <a:xfrm>
            <a:off x="5069541" y="1032924"/>
            <a:ext cx="6842827" cy="4924530"/>
          </a:xfrm>
          <a:prstGeom prst="rect">
            <a:avLst/>
          </a:prstGeom>
        </p:spPr>
      </p:pic>
      <p:sp>
        <p:nvSpPr>
          <p:cNvPr id="26" name="TextBox 25">
            <a:extLst>
              <a:ext uri="{FF2B5EF4-FFF2-40B4-BE49-F238E27FC236}">
                <a16:creationId xmlns:a16="http://schemas.microsoft.com/office/drawing/2014/main" id="{F53C1488-A89D-47FF-B264-8FD5C36E12A7}"/>
              </a:ext>
            </a:extLst>
          </p:cNvPr>
          <p:cNvSpPr txBox="1"/>
          <p:nvPr/>
        </p:nvSpPr>
        <p:spPr>
          <a:xfrm>
            <a:off x="669870" y="4921621"/>
            <a:ext cx="4120039" cy="1015663"/>
          </a:xfrm>
          <a:prstGeom prst="rect">
            <a:avLst/>
          </a:prstGeom>
          <a:solidFill>
            <a:srgbClr val="E74229"/>
          </a:solidFill>
        </p:spPr>
        <p:txBody>
          <a:bodyPr wrap="none" rtlCol="0">
            <a:spAutoFit/>
          </a:bodyPr>
          <a:lstStyle/>
          <a:p>
            <a:r>
              <a:rPr lang="en-GB" sz="6000" b="1" dirty="0">
                <a:solidFill>
                  <a:schemeClr val="bg1"/>
                </a:solidFill>
              </a:rPr>
              <a:t>The Danube</a:t>
            </a:r>
          </a:p>
        </p:txBody>
      </p:sp>
    </p:spTree>
    <p:extLst>
      <p:ext uri="{BB962C8B-B14F-4D97-AF65-F5344CB8AC3E}">
        <p14:creationId xmlns:p14="http://schemas.microsoft.com/office/powerpoint/2010/main" val="5524111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10</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9"/>
            <a:ext cx="3514987" cy="2254256"/>
          </a:xfrm>
        </p:spPr>
        <p:txBody>
          <a:bodyPr vert="horz" lIns="91440" tIns="45720" rIns="91440" bIns="45720" rtlCol="0">
            <a:normAutofit lnSpcReduction="10000"/>
          </a:bodyPr>
          <a:lstStyle/>
          <a:p>
            <a:pPr marL="0" indent="0">
              <a:lnSpc>
                <a:spcPct val="100000"/>
              </a:lnSpc>
              <a:spcBef>
                <a:spcPts val="0"/>
              </a:spcBef>
              <a:spcAft>
                <a:spcPts val="600"/>
              </a:spcAft>
              <a:buNone/>
            </a:pPr>
            <a:r>
              <a:rPr lang="en-US" sz="2400" spc="80" dirty="0">
                <a:solidFill>
                  <a:schemeClr val="bg1"/>
                </a:solidFill>
              </a:rPr>
              <a:t>Which city in Pennsylvania is both the birthplace of Joe Biden and the setting for the US version of </a:t>
            </a:r>
            <a:r>
              <a:rPr lang="en-US" sz="2400" i="1" spc="80" dirty="0">
                <a:solidFill>
                  <a:schemeClr val="bg1"/>
                </a:solidFill>
              </a:rPr>
              <a:t>The Office</a:t>
            </a:r>
            <a:r>
              <a:rPr lang="en-US" sz="2400" spc="80" dirty="0">
                <a:solidFill>
                  <a:schemeClr val="bg1"/>
                </a:solidFill>
              </a:rPr>
              <a:t>?</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10939" r="10939"/>
          <a:stretch/>
        </p:blipFill>
        <p:spPr>
          <a:xfrm>
            <a:off x="4991164" y="1006616"/>
            <a:ext cx="6979132" cy="4924530"/>
          </a:xfrm>
          <a:prstGeom prst="rect">
            <a:avLst/>
          </a:prstGeom>
        </p:spPr>
      </p:pic>
      <p:pic>
        <p:nvPicPr>
          <p:cNvPr id="1026" name="Picture 2">
            <a:extLst>
              <a:ext uri="{FF2B5EF4-FFF2-40B4-BE49-F238E27FC236}">
                <a16:creationId xmlns:a16="http://schemas.microsoft.com/office/drawing/2014/main" id="{F2EF308F-F0E9-4111-B44B-71E4B9603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417" y="4185854"/>
            <a:ext cx="2578309" cy="180993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3A3CBB9-BAED-46BB-BDC5-1C474A65695D}"/>
              </a:ext>
            </a:extLst>
          </p:cNvPr>
          <p:cNvSpPr txBox="1"/>
          <p:nvPr/>
        </p:nvSpPr>
        <p:spPr>
          <a:xfrm>
            <a:off x="1925401" y="5352441"/>
            <a:ext cx="3103285" cy="1015663"/>
          </a:xfrm>
          <a:prstGeom prst="rect">
            <a:avLst/>
          </a:prstGeom>
          <a:solidFill>
            <a:srgbClr val="E74229"/>
          </a:solidFill>
        </p:spPr>
        <p:txBody>
          <a:bodyPr wrap="none" rtlCol="0">
            <a:spAutoFit/>
          </a:bodyPr>
          <a:lstStyle/>
          <a:p>
            <a:r>
              <a:rPr lang="en-GB" sz="6000" b="1" dirty="0">
                <a:solidFill>
                  <a:schemeClr val="bg1"/>
                </a:solidFill>
              </a:rPr>
              <a:t>Scranton</a:t>
            </a:r>
          </a:p>
        </p:txBody>
      </p:sp>
    </p:spTree>
    <p:extLst>
      <p:ext uri="{BB962C8B-B14F-4D97-AF65-F5344CB8AC3E}">
        <p14:creationId xmlns:p14="http://schemas.microsoft.com/office/powerpoint/2010/main" val="1932496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11</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9"/>
            <a:ext cx="3514987" cy="1389604"/>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which city did Alexander the Great die?</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2798" r="2798"/>
          <a:stretch/>
        </p:blipFill>
        <p:spPr>
          <a:xfrm>
            <a:off x="4991164" y="1006616"/>
            <a:ext cx="6979132" cy="4924530"/>
          </a:xfrm>
          <a:prstGeom prst="rect">
            <a:avLst/>
          </a:prstGeom>
        </p:spPr>
      </p:pic>
      <p:sp>
        <p:nvSpPr>
          <p:cNvPr id="24" name="TextBox 23">
            <a:extLst>
              <a:ext uri="{FF2B5EF4-FFF2-40B4-BE49-F238E27FC236}">
                <a16:creationId xmlns:a16="http://schemas.microsoft.com/office/drawing/2014/main" id="{A5F6AA6A-960E-4A36-8B6C-F45C4898D050}"/>
              </a:ext>
            </a:extLst>
          </p:cNvPr>
          <p:cNvSpPr txBox="1"/>
          <p:nvPr/>
        </p:nvSpPr>
        <p:spPr>
          <a:xfrm>
            <a:off x="1256493" y="4732605"/>
            <a:ext cx="2773067" cy="1015663"/>
          </a:xfrm>
          <a:prstGeom prst="rect">
            <a:avLst/>
          </a:prstGeom>
          <a:solidFill>
            <a:srgbClr val="E74229"/>
          </a:solidFill>
        </p:spPr>
        <p:txBody>
          <a:bodyPr wrap="none" rtlCol="0">
            <a:spAutoFit/>
          </a:bodyPr>
          <a:lstStyle/>
          <a:p>
            <a:r>
              <a:rPr lang="en-GB" sz="6000" b="1" dirty="0">
                <a:solidFill>
                  <a:schemeClr val="bg1"/>
                </a:solidFill>
              </a:rPr>
              <a:t>Babylon</a:t>
            </a:r>
          </a:p>
        </p:txBody>
      </p:sp>
    </p:spTree>
    <p:extLst>
      <p:ext uri="{BB962C8B-B14F-4D97-AF65-F5344CB8AC3E}">
        <p14:creationId xmlns:p14="http://schemas.microsoft.com/office/powerpoint/2010/main" val="10809728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12</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19720" y="2821382"/>
            <a:ext cx="3813047" cy="322975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1819, eighteen people were killed and hundreds injured when cavalry charged into a crowd of peaceful protestors in St. Peter’s Field, Manchester.</a:t>
            </a:r>
          </a:p>
          <a:p>
            <a:pPr marL="0" indent="0">
              <a:lnSpc>
                <a:spcPct val="100000"/>
              </a:lnSpc>
              <a:spcBef>
                <a:spcPts val="0"/>
              </a:spcBef>
              <a:spcAft>
                <a:spcPts val="600"/>
              </a:spcAft>
              <a:buNone/>
            </a:pPr>
            <a:r>
              <a:rPr lang="en-US" sz="2400" spc="80" dirty="0">
                <a:solidFill>
                  <a:schemeClr val="bg1"/>
                </a:solidFill>
              </a:rPr>
              <a:t>What did this event become known as?</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2778" r="2778"/>
          <a:stretch/>
        </p:blipFill>
        <p:spPr>
          <a:xfrm>
            <a:off x="4980884" y="645895"/>
            <a:ext cx="6979132" cy="4924530"/>
          </a:xfrm>
          <a:prstGeom prst="rect">
            <a:avLst/>
          </a:prstGeom>
        </p:spPr>
      </p:pic>
      <p:sp>
        <p:nvSpPr>
          <p:cNvPr id="24" name="TextBox 23">
            <a:extLst>
              <a:ext uri="{FF2B5EF4-FFF2-40B4-BE49-F238E27FC236}">
                <a16:creationId xmlns:a16="http://schemas.microsoft.com/office/drawing/2014/main" id="{14A5FF8E-99D2-40FC-AE8B-676759FFFE94}"/>
              </a:ext>
            </a:extLst>
          </p:cNvPr>
          <p:cNvSpPr txBox="1"/>
          <p:nvPr/>
        </p:nvSpPr>
        <p:spPr>
          <a:xfrm>
            <a:off x="3939255" y="5347753"/>
            <a:ext cx="7598811" cy="1015663"/>
          </a:xfrm>
          <a:prstGeom prst="rect">
            <a:avLst/>
          </a:prstGeom>
          <a:solidFill>
            <a:srgbClr val="E74229"/>
          </a:solidFill>
        </p:spPr>
        <p:txBody>
          <a:bodyPr wrap="none" rtlCol="0">
            <a:spAutoFit/>
          </a:bodyPr>
          <a:lstStyle/>
          <a:p>
            <a:r>
              <a:rPr lang="en-GB" sz="6000" b="1" dirty="0">
                <a:solidFill>
                  <a:schemeClr val="bg1"/>
                </a:solidFill>
              </a:rPr>
              <a:t>The Peterloo Massacre</a:t>
            </a:r>
          </a:p>
        </p:txBody>
      </p:sp>
    </p:spTree>
    <p:extLst>
      <p:ext uri="{BB962C8B-B14F-4D97-AF65-F5344CB8AC3E}">
        <p14:creationId xmlns:p14="http://schemas.microsoft.com/office/powerpoint/2010/main" val="27909590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2</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19720" y="3011960"/>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To mark the anniversary of the Women’s Prize for Fiction, George Eliot’s work </a:t>
            </a:r>
            <a:r>
              <a:rPr lang="en-US" sz="2400" i="1" spc="80" dirty="0">
                <a:solidFill>
                  <a:schemeClr val="bg1"/>
                </a:solidFill>
              </a:rPr>
              <a:t>Middlemarch </a:t>
            </a:r>
            <a:r>
              <a:rPr lang="en-US" sz="2400" spc="80" dirty="0">
                <a:solidFill>
                  <a:schemeClr val="bg1"/>
                </a:solidFill>
              </a:rPr>
              <a:t>was recently re-released under her real name.</a:t>
            </a:r>
          </a:p>
          <a:p>
            <a:pPr marL="0" indent="0">
              <a:lnSpc>
                <a:spcPct val="100000"/>
              </a:lnSpc>
              <a:spcBef>
                <a:spcPts val="0"/>
              </a:spcBef>
              <a:spcAft>
                <a:spcPts val="600"/>
              </a:spcAft>
              <a:buNone/>
            </a:pPr>
            <a:r>
              <a:rPr lang="en-US" sz="2400" spc="80" dirty="0">
                <a:solidFill>
                  <a:schemeClr val="bg1"/>
                </a:solidFill>
              </a:rPr>
              <a:t>What was it?</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5DE8D48-4497-4616-A96E-A070F36CB777}"/>
              </a:ext>
            </a:extLst>
          </p:cNvPr>
          <p:cNvPicPr>
            <a:picLocks noChangeAspect="1"/>
          </p:cNvPicPr>
          <p:nvPr/>
        </p:nvPicPr>
        <p:blipFill>
          <a:blip r:embed="rId3"/>
          <a:stretch>
            <a:fillRect/>
          </a:stretch>
        </p:blipFill>
        <p:spPr>
          <a:xfrm>
            <a:off x="6491665" y="643870"/>
            <a:ext cx="4074889" cy="5521531"/>
          </a:xfrm>
          <a:prstGeom prst="rect">
            <a:avLst/>
          </a:prstGeom>
        </p:spPr>
      </p:pic>
    </p:spTree>
    <p:extLst>
      <p:ext uri="{BB962C8B-B14F-4D97-AF65-F5344CB8AC3E}">
        <p14:creationId xmlns:p14="http://schemas.microsoft.com/office/powerpoint/2010/main" val="315018172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13</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9"/>
            <a:ext cx="3514987" cy="1389604"/>
          </a:xfrm>
        </p:spPr>
        <p:txBody>
          <a:bodyPr vert="horz" lIns="91440" tIns="45720" rIns="91440" bIns="45720" rtlCol="0">
            <a:normAutofit fontScale="92500" lnSpcReduction="10000"/>
          </a:bodyPr>
          <a:lstStyle/>
          <a:p>
            <a:pPr marL="0" indent="0">
              <a:lnSpc>
                <a:spcPct val="100000"/>
              </a:lnSpc>
              <a:spcBef>
                <a:spcPts val="0"/>
              </a:spcBef>
              <a:spcAft>
                <a:spcPts val="600"/>
              </a:spcAft>
              <a:buNone/>
            </a:pPr>
            <a:r>
              <a:rPr lang="en-US" sz="2400" spc="80" dirty="0">
                <a:solidFill>
                  <a:schemeClr val="bg1"/>
                </a:solidFill>
              </a:rPr>
              <a:t>True or False:</a:t>
            </a:r>
          </a:p>
          <a:p>
            <a:pPr marL="0" indent="0">
              <a:lnSpc>
                <a:spcPct val="100000"/>
              </a:lnSpc>
              <a:spcBef>
                <a:spcPts val="0"/>
              </a:spcBef>
              <a:spcAft>
                <a:spcPts val="600"/>
              </a:spcAft>
              <a:buNone/>
            </a:pPr>
            <a:r>
              <a:rPr lang="en-US" sz="2400" spc="80" dirty="0">
                <a:solidFill>
                  <a:schemeClr val="bg1"/>
                </a:solidFill>
              </a:rPr>
              <a:t>The average human lives for more than one million hours?</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397" r="397"/>
          <a:stretch/>
        </p:blipFill>
        <p:spPr>
          <a:xfrm>
            <a:off x="4991164" y="1006616"/>
            <a:ext cx="6979132" cy="4924530"/>
          </a:xfrm>
          <a:prstGeom prst="rect">
            <a:avLst/>
          </a:prstGeom>
        </p:spPr>
      </p:pic>
      <p:sp>
        <p:nvSpPr>
          <p:cNvPr id="24" name="TextBox 23">
            <a:extLst>
              <a:ext uri="{FF2B5EF4-FFF2-40B4-BE49-F238E27FC236}">
                <a16:creationId xmlns:a16="http://schemas.microsoft.com/office/drawing/2014/main" id="{51EE7565-EB10-424D-8FC8-3E5FE8A12B3E}"/>
              </a:ext>
            </a:extLst>
          </p:cNvPr>
          <p:cNvSpPr txBox="1"/>
          <p:nvPr/>
        </p:nvSpPr>
        <p:spPr>
          <a:xfrm>
            <a:off x="1767992" y="4767973"/>
            <a:ext cx="1903726" cy="1015663"/>
          </a:xfrm>
          <a:prstGeom prst="rect">
            <a:avLst/>
          </a:prstGeom>
          <a:solidFill>
            <a:srgbClr val="E74229"/>
          </a:solidFill>
        </p:spPr>
        <p:txBody>
          <a:bodyPr wrap="none" rtlCol="0">
            <a:spAutoFit/>
          </a:bodyPr>
          <a:lstStyle/>
          <a:p>
            <a:r>
              <a:rPr lang="en-GB" sz="6000" b="1" dirty="0">
                <a:solidFill>
                  <a:schemeClr val="bg1"/>
                </a:solidFill>
              </a:rPr>
              <a:t>False</a:t>
            </a:r>
          </a:p>
        </p:txBody>
      </p:sp>
    </p:spTree>
    <p:extLst>
      <p:ext uri="{BB962C8B-B14F-4D97-AF65-F5344CB8AC3E}">
        <p14:creationId xmlns:p14="http://schemas.microsoft.com/office/powerpoint/2010/main" val="36343106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14</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3192129"/>
            <a:ext cx="3514987" cy="1389604"/>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Phobos is a moon of which planet?</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2824" r="2824"/>
          <a:stretch/>
        </p:blipFill>
        <p:spPr>
          <a:xfrm>
            <a:off x="4991164" y="1006616"/>
            <a:ext cx="6979132" cy="4924530"/>
          </a:xfrm>
          <a:prstGeom prst="rect">
            <a:avLst/>
          </a:prstGeom>
        </p:spPr>
      </p:pic>
      <p:sp>
        <p:nvSpPr>
          <p:cNvPr id="24" name="TextBox 23">
            <a:extLst>
              <a:ext uri="{FF2B5EF4-FFF2-40B4-BE49-F238E27FC236}">
                <a16:creationId xmlns:a16="http://schemas.microsoft.com/office/drawing/2014/main" id="{F9A39175-6375-4F57-9009-70DBA2FC81EE}"/>
              </a:ext>
            </a:extLst>
          </p:cNvPr>
          <p:cNvSpPr txBox="1"/>
          <p:nvPr/>
        </p:nvSpPr>
        <p:spPr>
          <a:xfrm>
            <a:off x="1546968" y="4524070"/>
            <a:ext cx="2215350" cy="1015663"/>
          </a:xfrm>
          <a:prstGeom prst="rect">
            <a:avLst/>
          </a:prstGeom>
          <a:solidFill>
            <a:srgbClr val="E74229"/>
          </a:solidFill>
        </p:spPr>
        <p:txBody>
          <a:bodyPr wrap="none" rtlCol="0">
            <a:spAutoFit/>
          </a:bodyPr>
          <a:lstStyle/>
          <a:p>
            <a:r>
              <a:rPr lang="en-GB" sz="6000" b="1" dirty="0">
                <a:solidFill>
                  <a:schemeClr val="bg1"/>
                </a:solidFill>
              </a:rPr>
              <a:t> Mars </a:t>
            </a:r>
          </a:p>
        </p:txBody>
      </p:sp>
    </p:spTree>
    <p:extLst>
      <p:ext uri="{BB962C8B-B14F-4D97-AF65-F5344CB8AC3E}">
        <p14:creationId xmlns:p14="http://schemas.microsoft.com/office/powerpoint/2010/main" val="230327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15</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2632847"/>
            <a:ext cx="3514987" cy="2000656"/>
          </a:xfrm>
        </p:spPr>
        <p:txBody>
          <a:bodyPr vert="horz" lIns="91440" tIns="45720" rIns="91440" bIns="45720" rtlCol="0">
            <a:noAutofit/>
          </a:bodyPr>
          <a:lstStyle/>
          <a:p>
            <a:pPr marL="0" indent="0">
              <a:lnSpc>
                <a:spcPct val="100000"/>
              </a:lnSpc>
              <a:spcBef>
                <a:spcPts val="0"/>
              </a:spcBef>
              <a:spcAft>
                <a:spcPts val="600"/>
              </a:spcAft>
              <a:buNone/>
            </a:pPr>
            <a:r>
              <a:rPr lang="en-US" sz="2400" spc="80" dirty="0">
                <a:solidFill>
                  <a:schemeClr val="bg1"/>
                </a:solidFill>
              </a:rPr>
              <a:t>Which Australian marsupial is the only animal in the world known to produce cube-shaped poo?</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10160" r="10160"/>
          <a:stretch/>
        </p:blipFill>
        <p:spPr>
          <a:xfrm>
            <a:off x="4991164" y="1006616"/>
            <a:ext cx="6979132" cy="4924530"/>
          </a:xfrm>
          <a:prstGeom prst="rect">
            <a:avLst/>
          </a:prstGeom>
        </p:spPr>
      </p:pic>
      <p:sp>
        <p:nvSpPr>
          <p:cNvPr id="24" name="TextBox 23">
            <a:extLst>
              <a:ext uri="{FF2B5EF4-FFF2-40B4-BE49-F238E27FC236}">
                <a16:creationId xmlns:a16="http://schemas.microsoft.com/office/drawing/2014/main" id="{ABF31783-18B2-46E9-92C0-151BF327D236}"/>
              </a:ext>
            </a:extLst>
          </p:cNvPr>
          <p:cNvSpPr txBox="1"/>
          <p:nvPr/>
        </p:nvSpPr>
        <p:spPr>
          <a:xfrm>
            <a:off x="1286850" y="4769135"/>
            <a:ext cx="2882520" cy="1015663"/>
          </a:xfrm>
          <a:prstGeom prst="rect">
            <a:avLst/>
          </a:prstGeom>
          <a:solidFill>
            <a:srgbClr val="E74229"/>
          </a:solidFill>
        </p:spPr>
        <p:txBody>
          <a:bodyPr wrap="none" rtlCol="0">
            <a:spAutoFit/>
          </a:bodyPr>
          <a:lstStyle/>
          <a:p>
            <a:r>
              <a:rPr lang="en-GB" sz="6000" b="1" dirty="0">
                <a:solidFill>
                  <a:schemeClr val="bg1"/>
                </a:solidFill>
              </a:rPr>
              <a:t>Wombat</a:t>
            </a:r>
          </a:p>
        </p:txBody>
      </p:sp>
      <p:pic>
        <p:nvPicPr>
          <p:cNvPr id="3074" name="Picture 2">
            <a:extLst>
              <a:ext uri="{FF2B5EF4-FFF2-40B4-BE49-F238E27FC236}">
                <a16:creationId xmlns:a16="http://schemas.microsoft.com/office/drawing/2014/main" id="{87C6C2C2-EAFA-4251-82F8-EC4AC3DB9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931" y="160285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646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16</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70617" y="2997197"/>
            <a:ext cx="3514987" cy="2000656"/>
          </a:xfrm>
        </p:spPr>
        <p:txBody>
          <a:bodyPr vert="horz" lIns="91440" tIns="45720" rIns="91440" bIns="45720" rtlCol="0">
            <a:noAutofit/>
          </a:bodyPr>
          <a:lstStyle/>
          <a:p>
            <a:pPr marL="0" indent="0">
              <a:lnSpc>
                <a:spcPct val="100000"/>
              </a:lnSpc>
              <a:spcBef>
                <a:spcPts val="0"/>
              </a:spcBef>
              <a:spcAft>
                <a:spcPts val="600"/>
              </a:spcAft>
              <a:buNone/>
            </a:pPr>
            <a:r>
              <a:rPr lang="en-US" sz="2400" spc="80" dirty="0">
                <a:solidFill>
                  <a:schemeClr val="bg1"/>
                </a:solidFill>
              </a:rPr>
              <a:t>What is the most abundant element in the universe?</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10090" r="10090"/>
          <a:stretch/>
        </p:blipFill>
        <p:spPr>
          <a:xfrm>
            <a:off x="4991164" y="1006616"/>
            <a:ext cx="6979132" cy="4924530"/>
          </a:xfrm>
          <a:prstGeom prst="rect">
            <a:avLst/>
          </a:prstGeom>
        </p:spPr>
      </p:pic>
      <p:sp>
        <p:nvSpPr>
          <p:cNvPr id="24" name="TextBox 23">
            <a:extLst>
              <a:ext uri="{FF2B5EF4-FFF2-40B4-BE49-F238E27FC236}">
                <a16:creationId xmlns:a16="http://schemas.microsoft.com/office/drawing/2014/main" id="{5390A972-95DE-4A0D-9FE0-15CF06C37170}"/>
              </a:ext>
            </a:extLst>
          </p:cNvPr>
          <p:cNvSpPr txBox="1"/>
          <p:nvPr/>
        </p:nvSpPr>
        <p:spPr>
          <a:xfrm>
            <a:off x="1103049" y="4594118"/>
            <a:ext cx="3250121" cy="1015663"/>
          </a:xfrm>
          <a:prstGeom prst="rect">
            <a:avLst/>
          </a:prstGeom>
          <a:solidFill>
            <a:srgbClr val="E74229"/>
          </a:solidFill>
        </p:spPr>
        <p:txBody>
          <a:bodyPr wrap="none" rtlCol="0">
            <a:spAutoFit/>
          </a:bodyPr>
          <a:lstStyle/>
          <a:p>
            <a:r>
              <a:rPr lang="en-GB" sz="6000" b="1" dirty="0">
                <a:solidFill>
                  <a:schemeClr val="bg1"/>
                </a:solidFill>
              </a:rPr>
              <a:t>Hydrogen</a:t>
            </a:r>
          </a:p>
        </p:txBody>
      </p:sp>
    </p:spTree>
    <p:extLst>
      <p:ext uri="{BB962C8B-B14F-4D97-AF65-F5344CB8AC3E}">
        <p14:creationId xmlns:p14="http://schemas.microsoft.com/office/powerpoint/2010/main" val="2589544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17</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59604" y="3073275"/>
            <a:ext cx="3737013" cy="988897"/>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football, what does VAR stand for?</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366B64-D021-4C9A-8D40-B762C9C1F95F}"/>
              </a:ext>
            </a:extLst>
          </p:cNvPr>
          <p:cNvPicPr>
            <a:picLocks noChangeAspect="1"/>
          </p:cNvPicPr>
          <p:nvPr/>
        </p:nvPicPr>
        <p:blipFill rotWithShape="1">
          <a:blip r:embed="rId3">
            <a:extLst>
              <a:ext uri="{28A0092B-C50C-407E-A947-70E740481C1C}">
                <a14:useLocalDpi xmlns:a14="http://schemas.microsoft.com/office/drawing/2010/main" val="0"/>
              </a:ext>
            </a:extLst>
          </a:blip>
          <a:srcRect t="10863" b="10863"/>
          <a:stretch/>
        </p:blipFill>
        <p:spPr>
          <a:xfrm>
            <a:off x="4979481" y="1141169"/>
            <a:ext cx="7014354" cy="4132807"/>
          </a:xfrm>
          <a:prstGeom prst="rect">
            <a:avLst/>
          </a:prstGeom>
        </p:spPr>
      </p:pic>
      <p:sp>
        <p:nvSpPr>
          <p:cNvPr id="24" name="TextBox 23">
            <a:extLst>
              <a:ext uri="{FF2B5EF4-FFF2-40B4-BE49-F238E27FC236}">
                <a16:creationId xmlns:a16="http://schemas.microsoft.com/office/drawing/2014/main" id="{1C4EDBAA-6DA6-4481-830E-F1A513772CE3}"/>
              </a:ext>
            </a:extLst>
          </p:cNvPr>
          <p:cNvSpPr txBox="1"/>
          <p:nvPr/>
        </p:nvSpPr>
        <p:spPr>
          <a:xfrm>
            <a:off x="980284" y="4830463"/>
            <a:ext cx="7861191" cy="1015663"/>
          </a:xfrm>
          <a:prstGeom prst="rect">
            <a:avLst/>
          </a:prstGeom>
          <a:solidFill>
            <a:srgbClr val="E74229"/>
          </a:solidFill>
        </p:spPr>
        <p:txBody>
          <a:bodyPr wrap="none" rtlCol="0">
            <a:spAutoFit/>
          </a:bodyPr>
          <a:lstStyle/>
          <a:p>
            <a:r>
              <a:rPr lang="en-GB" sz="6000" b="1" dirty="0">
                <a:solidFill>
                  <a:schemeClr val="bg1"/>
                </a:solidFill>
              </a:rPr>
              <a:t>Video Assistant Referee</a:t>
            </a:r>
          </a:p>
        </p:txBody>
      </p:sp>
    </p:spTree>
    <p:extLst>
      <p:ext uri="{BB962C8B-B14F-4D97-AF65-F5344CB8AC3E}">
        <p14:creationId xmlns:p14="http://schemas.microsoft.com/office/powerpoint/2010/main" val="18500174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18</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59604" y="2613217"/>
            <a:ext cx="3737013"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a:t>
            </a:r>
            <a:r>
              <a:rPr lang="en-US" sz="2400" spc="80">
                <a:solidFill>
                  <a:schemeClr val="bg1"/>
                </a:solidFill>
              </a:rPr>
              <a:t>horse racing </a:t>
            </a:r>
            <a:r>
              <a:rPr lang="en-US" sz="2400" spc="80" dirty="0">
                <a:solidFill>
                  <a:schemeClr val="bg1"/>
                </a:solidFill>
              </a:rPr>
              <a:t>the five most prestigious races of the flat season are known as The Classics. The 1000 and 2000 Guineas, the Derby and the Oaks are four of them. What is the other?</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366B64-D021-4C9A-8D40-B762C9C1F95F}"/>
              </a:ext>
            </a:extLst>
          </p:cNvPr>
          <p:cNvPicPr>
            <a:picLocks noChangeAspect="1"/>
          </p:cNvPicPr>
          <p:nvPr/>
        </p:nvPicPr>
        <p:blipFill rotWithShape="1">
          <a:blip r:embed="rId3">
            <a:extLst>
              <a:ext uri="{28A0092B-C50C-407E-A947-70E740481C1C}">
                <a14:useLocalDpi xmlns:a14="http://schemas.microsoft.com/office/drawing/2010/main" val="0"/>
              </a:ext>
            </a:extLst>
          </a:blip>
          <a:srcRect t="15533" b="15533"/>
          <a:stretch/>
        </p:blipFill>
        <p:spPr>
          <a:xfrm>
            <a:off x="5031523" y="659982"/>
            <a:ext cx="6880844" cy="4132807"/>
          </a:xfrm>
          <a:prstGeom prst="rect">
            <a:avLst/>
          </a:prstGeom>
        </p:spPr>
      </p:pic>
      <p:sp>
        <p:nvSpPr>
          <p:cNvPr id="24" name="TextBox 23">
            <a:extLst>
              <a:ext uri="{FF2B5EF4-FFF2-40B4-BE49-F238E27FC236}">
                <a16:creationId xmlns:a16="http://schemas.microsoft.com/office/drawing/2014/main" id="{6FA05A11-FD57-40C2-9DD1-115D460804C1}"/>
              </a:ext>
            </a:extLst>
          </p:cNvPr>
          <p:cNvSpPr txBox="1"/>
          <p:nvPr/>
        </p:nvSpPr>
        <p:spPr>
          <a:xfrm>
            <a:off x="6189785" y="5067848"/>
            <a:ext cx="4437433" cy="1015663"/>
          </a:xfrm>
          <a:prstGeom prst="rect">
            <a:avLst/>
          </a:prstGeom>
          <a:solidFill>
            <a:srgbClr val="E74229"/>
          </a:solidFill>
        </p:spPr>
        <p:txBody>
          <a:bodyPr wrap="none" rtlCol="0">
            <a:spAutoFit/>
          </a:bodyPr>
          <a:lstStyle/>
          <a:p>
            <a:r>
              <a:rPr lang="en-GB" sz="6000" b="1" dirty="0">
                <a:solidFill>
                  <a:schemeClr val="bg1"/>
                </a:solidFill>
              </a:rPr>
              <a:t>The St. Leger</a:t>
            </a:r>
          </a:p>
        </p:txBody>
      </p:sp>
    </p:spTree>
    <p:extLst>
      <p:ext uri="{BB962C8B-B14F-4D97-AF65-F5344CB8AC3E}">
        <p14:creationId xmlns:p14="http://schemas.microsoft.com/office/powerpoint/2010/main" val="911175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19</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906011" y="2613217"/>
            <a:ext cx="3649212"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In 1994, who was banned for life from the U.S. Figure Skating Association after pleading guilty to involvement in the attack on rival skater Nancy Kerrigan?</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366B64-D021-4C9A-8D40-B762C9C1F95F}"/>
              </a:ext>
            </a:extLst>
          </p:cNvPr>
          <p:cNvPicPr>
            <a:picLocks noChangeAspect="1"/>
          </p:cNvPicPr>
          <p:nvPr/>
        </p:nvPicPr>
        <p:blipFill rotWithShape="1">
          <a:blip r:embed="rId3">
            <a:extLst>
              <a:ext uri="{28A0092B-C50C-407E-A947-70E740481C1C}">
                <a14:useLocalDpi xmlns:a14="http://schemas.microsoft.com/office/drawing/2010/main" val="0"/>
              </a:ext>
            </a:extLst>
          </a:blip>
          <a:srcRect t="1950" b="1950"/>
          <a:stretch/>
        </p:blipFill>
        <p:spPr>
          <a:xfrm>
            <a:off x="5055591" y="814928"/>
            <a:ext cx="6880844" cy="4132807"/>
          </a:xfrm>
          <a:prstGeom prst="rect">
            <a:avLst/>
          </a:prstGeom>
        </p:spPr>
      </p:pic>
      <p:sp>
        <p:nvSpPr>
          <p:cNvPr id="24" name="TextBox 23">
            <a:extLst>
              <a:ext uri="{FF2B5EF4-FFF2-40B4-BE49-F238E27FC236}">
                <a16:creationId xmlns:a16="http://schemas.microsoft.com/office/drawing/2014/main" id="{E8AA5B8A-690B-4194-86F3-E43A4C5AFF8A}"/>
              </a:ext>
            </a:extLst>
          </p:cNvPr>
          <p:cNvSpPr txBox="1"/>
          <p:nvPr/>
        </p:nvSpPr>
        <p:spPr>
          <a:xfrm>
            <a:off x="6096000" y="5174408"/>
            <a:ext cx="4754315" cy="1015663"/>
          </a:xfrm>
          <a:prstGeom prst="rect">
            <a:avLst/>
          </a:prstGeom>
          <a:solidFill>
            <a:srgbClr val="E74229"/>
          </a:solidFill>
        </p:spPr>
        <p:txBody>
          <a:bodyPr wrap="none" rtlCol="0">
            <a:spAutoFit/>
          </a:bodyPr>
          <a:lstStyle/>
          <a:p>
            <a:r>
              <a:rPr lang="en-GB" sz="6000" b="1" dirty="0">
                <a:solidFill>
                  <a:schemeClr val="bg1"/>
                </a:solidFill>
              </a:rPr>
              <a:t>Tonya Harding</a:t>
            </a:r>
          </a:p>
        </p:txBody>
      </p:sp>
    </p:spTree>
    <p:extLst>
      <p:ext uri="{BB962C8B-B14F-4D97-AF65-F5344CB8AC3E}">
        <p14:creationId xmlns:p14="http://schemas.microsoft.com/office/powerpoint/2010/main" val="5868041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20</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59604" y="2613217"/>
            <a:ext cx="3737013" cy="3279508"/>
          </a:xfrm>
        </p:spPr>
        <p:txBody>
          <a:bodyPr vert="horz" lIns="91440" tIns="45720" rIns="91440" bIns="45720" rtlCol="0">
            <a:normAutofit lnSpcReduction="10000"/>
          </a:bodyPr>
          <a:lstStyle/>
          <a:p>
            <a:pPr marL="0" indent="0">
              <a:lnSpc>
                <a:spcPct val="100000"/>
              </a:lnSpc>
              <a:spcBef>
                <a:spcPts val="0"/>
              </a:spcBef>
              <a:spcAft>
                <a:spcPts val="600"/>
              </a:spcAft>
              <a:buNone/>
            </a:pPr>
            <a:r>
              <a:rPr lang="en-US" sz="2400" spc="80" dirty="0">
                <a:solidFill>
                  <a:schemeClr val="bg1"/>
                </a:solidFill>
              </a:rPr>
              <a:t>Today (February 6</a:t>
            </a:r>
            <a:r>
              <a:rPr lang="en-US" sz="2400" spc="80" baseline="30000" dirty="0">
                <a:solidFill>
                  <a:schemeClr val="bg1"/>
                </a:solidFill>
              </a:rPr>
              <a:t>th</a:t>
            </a:r>
            <a:r>
              <a:rPr lang="en-US" sz="2400" spc="80" dirty="0">
                <a:solidFill>
                  <a:schemeClr val="bg1"/>
                </a:solidFill>
              </a:rPr>
              <a:t>)is the anniversary of the Munich air disaster. United were travelling back from a European Cup game when the tragedy occurred.</a:t>
            </a:r>
          </a:p>
          <a:p>
            <a:pPr marL="0" indent="0">
              <a:lnSpc>
                <a:spcPct val="100000"/>
              </a:lnSpc>
              <a:spcBef>
                <a:spcPts val="0"/>
              </a:spcBef>
              <a:spcAft>
                <a:spcPts val="600"/>
              </a:spcAft>
              <a:buNone/>
            </a:pPr>
            <a:r>
              <a:rPr lang="en-US" sz="2400" spc="80" dirty="0">
                <a:solidFill>
                  <a:schemeClr val="bg1"/>
                </a:solidFill>
              </a:rPr>
              <a:t>Which team had they played?</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366B64-D021-4C9A-8D40-B762C9C1F95F}"/>
              </a:ext>
            </a:extLst>
          </p:cNvPr>
          <p:cNvPicPr>
            <a:picLocks noChangeAspect="1"/>
          </p:cNvPicPr>
          <p:nvPr/>
        </p:nvPicPr>
        <p:blipFill rotWithShape="1">
          <a:blip r:embed="rId3"/>
          <a:srcRect l="6779" t="7316" r="3937" b="3605"/>
          <a:stretch/>
        </p:blipFill>
        <p:spPr>
          <a:xfrm>
            <a:off x="4816698" y="866219"/>
            <a:ext cx="7364148" cy="4132807"/>
          </a:xfrm>
          <a:prstGeom prst="rect">
            <a:avLst/>
          </a:prstGeom>
        </p:spPr>
      </p:pic>
      <p:sp>
        <p:nvSpPr>
          <p:cNvPr id="24" name="TextBox 23">
            <a:extLst>
              <a:ext uri="{FF2B5EF4-FFF2-40B4-BE49-F238E27FC236}">
                <a16:creationId xmlns:a16="http://schemas.microsoft.com/office/drawing/2014/main" id="{A25B295F-BF59-45FC-B7B9-0058F2630FB7}"/>
              </a:ext>
            </a:extLst>
          </p:cNvPr>
          <p:cNvSpPr txBox="1"/>
          <p:nvPr/>
        </p:nvSpPr>
        <p:spPr>
          <a:xfrm>
            <a:off x="5453902" y="5184283"/>
            <a:ext cx="6078587" cy="1015663"/>
          </a:xfrm>
          <a:prstGeom prst="rect">
            <a:avLst/>
          </a:prstGeom>
          <a:solidFill>
            <a:srgbClr val="E74229"/>
          </a:solidFill>
        </p:spPr>
        <p:txBody>
          <a:bodyPr wrap="none" rtlCol="0">
            <a:spAutoFit/>
          </a:bodyPr>
          <a:lstStyle/>
          <a:p>
            <a:r>
              <a:rPr lang="en-GB" sz="6000" b="1" dirty="0">
                <a:solidFill>
                  <a:schemeClr val="bg1"/>
                </a:solidFill>
              </a:rPr>
              <a:t>Red Star Belgrade</a:t>
            </a:r>
          </a:p>
        </p:txBody>
      </p:sp>
    </p:spTree>
    <p:extLst>
      <p:ext uri="{BB962C8B-B14F-4D97-AF65-F5344CB8AC3E}">
        <p14:creationId xmlns:p14="http://schemas.microsoft.com/office/powerpoint/2010/main" val="16044782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3</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19720" y="3011960"/>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William Faulkner’s novel </a:t>
            </a:r>
            <a:r>
              <a:rPr lang="en-US" sz="2400" i="1" spc="80" dirty="0">
                <a:solidFill>
                  <a:schemeClr val="bg1"/>
                </a:solidFill>
              </a:rPr>
              <a:t>The Sound and the Fury </a:t>
            </a:r>
            <a:r>
              <a:rPr lang="en-US" sz="2400" spc="80" dirty="0">
                <a:solidFill>
                  <a:schemeClr val="bg1"/>
                </a:solidFill>
              </a:rPr>
              <a:t>takes its name from lines in which Shakespeare play?</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8039705-D648-44F1-9FA6-2EC91A310887}"/>
              </a:ext>
            </a:extLst>
          </p:cNvPr>
          <p:cNvPicPr>
            <a:picLocks noChangeAspect="1"/>
          </p:cNvPicPr>
          <p:nvPr/>
        </p:nvPicPr>
        <p:blipFill>
          <a:blip r:embed="rId3"/>
          <a:stretch>
            <a:fillRect/>
          </a:stretch>
        </p:blipFill>
        <p:spPr>
          <a:xfrm>
            <a:off x="6823917" y="645852"/>
            <a:ext cx="3600091" cy="5566295"/>
          </a:xfrm>
          <a:prstGeom prst="rect">
            <a:avLst/>
          </a:prstGeom>
        </p:spPr>
      </p:pic>
    </p:spTree>
    <p:extLst>
      <p:ext uri="{BB962C8B-B14F-4D97-AF65-F5344CB8AC3E}">
        <p14:creationId xmlns:p14="http://schemas.microsoft.com/office/powerpoint/2010/main" val="28833157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4</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19720" y="3011960"/>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LS Lowry’s painting </a:t>
            </a:r>
            <a:r>
              <a:rPr lang="en-US" sz="2400" i="1" spc="80" dirty="0">
                <a:solidFill>
                  <a:schemeClr val="bg1"/>
                </a:solidFill>
              </a:rPr>
              <a:t>Going to the Match </a:t>
            </a:r>
            <a:r>
              <a:rPr lang="en-US" sz="2400" spc="80" dirty="0">
                <a:solidFill>
                  <a:schemeClr val="bg1"/>
                </a:solidFill>
              </a:rPr>
              <a:t>(1953) depicts supporters arriving at which northern football ground?</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2039973-6155-455C-B892-CE1B6F2F5EAE}"/>
              </a:ext>
            </a:extLst>
          </p:cNvPr>
          <p:cNvPicPr>
            <a:picLocks noChangeAspect="1"/>
          </p:cNvPicPr>
          <p:nvPr/>
        </p:nvPicPr>
        <p:blipFill rotWithShape="1">
          <a:blip r:embed="rId3"/>
          <a:srcRect l="1660" t="2248" r="1106" b="8292"/>
          <a:stretch/>
        </p:blipFill>
        <p:spPr>
          <a:xfrm>
            <a:off x="5346570" y="822498"/>
            <a:ext cx="6202238" cy="5209879"/>
          </a:xfrm>
          <a:prstGeom prst="rect">
            <a:avLst/>
          </a:prstGeom>
        </p:spPr>
      </p:pic>
    </p:spTree>
    <p:extLst>
      <p:ext uri="{BB962C8B-B14F-4D97-AF65-F5344CB8AC3E}">
        <p14:creationId xmlns:p14="http://schemas.microsoft.com/office/powerpoint/2010/main" val="28165321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36">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9" name="Rectangle 38">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1" name="Group 4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2" name="Straight Connector 41">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wl of popcorn and remote control">
            <a:extLst>
              <a:ext uri="{FF2B5EF4-FFF2-40B4-BE49-F238E27FC236}">
                <a16:creationId xmlns:a16="http://schemas.microsoft.com/office/drawing/2014/main" id="{86A4B471-6B65-431F-9604-35B31D957BC3}"/>
              </a:ext>
            </a:extLst>
          </p:cNvPr>
          <p:cNvPicPr>
            <a:picLocks noChangeAspect="1"/>
          </p:cNvPicPr>
          <p:nvPr/>
        </p:nvPicPr>
        <p:blipFill rotWithShape="1">
          <a:blip r:embed="rId2">
            <a:alphaModFix/>
          </a:blip>
          <a:srcRect t="13710" b="2020"/>
          <a:stretch/>
        </p:blipFill>
        <p:spPr>
          <a:xfrm>
            <a:off x="-1" y="11"/>
            <a:ext cx="12191999" cy="6857989"/>
          </a:xfrm>
          <a:prstGeom prst="rect">
            <a:avLst/>
          </a:prstGeom>
        </p:spPr>
      </p:pic>
      <p:sp>
        <p:nvSpPr>
          <p:cNvPr id="48" name="Rectangle 47">
            <a:extLst>
              <a:ext uri="{FF2B5EF4-FFF2-40B4-BE49-F238E27FC236}">
                <a16:creationId xmlns:a16="http://schemas.microsoft.com/office/drawing/2014/main" id="{87FD26E4-041F-4EF2-B92D-6034C0F8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162545C-A8B8-4987-BB6E-F95D3570B2EE}"/>
              </a:ext>
            </a:extLst>
          </p:cNvPr>
          <p:cNvSpPr>
            <a:spLocks noGrp="1"/>
          </p:cNvSpPr>
          <p:nvPr>
            <p:ph type="title"/>
          </p:nvPr>
        </p:nvSpPr>
        <p:spPr>
          <a:xfrm>
            <a:off x="0" y="0"/>
            <a:ext cx="3288480" cy="545284"/>
          </a:xfrm>
          <a:solidFill>
            <a:srgbClr val="C08660"/>
          </a:solidFill>
        </p:spPr>
        <p:txBody>
          <a:bodyPr>
            <a:noAutofit/>
          </a:bodyPr>
          <a:lstStyle/>
          <a:p>
            <a:r>
              <a:rPr lang="en-GB" sz="4800" b="1" dirty="0">
                <a:ln>
                  <a:solidFill>
                    <a:schemeClr val="accent1">
                      <a:lumMod val="50000"/>
                    </a:schemeClr>
                  </a:solidFill>
                </a:ln>
                <a:solidFill>
                  <a:srgbClr val="160302"/>
                </a:solidFill>
              </a:rPr>
              <a:t>Section 2:</a:t>
            </a:r>
          </a:p>
        </p:txBody>
      </p:sp>
      <p:sp>
        <p:nvSpPr>
          <p:cNvPr id="8" name="TextBox 7">
            <a:extLst>
              <a:ext uri="{FF2B5EF4-FFF2-40B4-BE49-F238E27FC236}">
                <a16:creationId xmlns:a16="http://schemas.microsoft.com/office/drawing/2014/main" id="{5986596B-3E35-49B3-B2DC-3AAA12C0BF84}"/>
              </a:ext>
            </a:extLst>
          </p:cNvPr>
          <p:cNvSpPr txBox="1"/>
          <p:nvPr/>
        </p:nvSpPr>
        <p:spPr>
          <a:xfrm>
            <a:off x="3593170" y="5749994"/>
            <a:ext cx="8598829" cy="1107996"/>
          </a:xfrm>
          <a:prstGeom prst="rect">
            <a:avLst/>
          </a:prstGeom>
          <a:solidFill>
            <a:srgbClr val="80452B"/>
          </a:solidFill>
        </p:spPr>
        <p:txBody>
          <a:bodyPr wrap="none" rtlCol="0">
            <a:spAutoFit/>
          </a:bodyPr>
          <a:lstStyle/>
          <a:p>
            <a:r>
              <a:rPr lang="en-GB" sz="6600" b="1" dirty="0">
                <a:ln>
                  <a:solidFill>
                    <a:schemeClr val="accent2">
                      <a:lumMod val="50000"/>
                    </a:schemeClr>
                  </a:solidFill>
                </a:ln>
                <a:solidFill>
                  <a:srgbClr val="160302"/>
                </a:solidFill>
                <a:latin typeface="+mj-lt"/>
              </a:rPr>
              <a:t>ENTERTAINMENT</a:t>
            </a:r>
          </a:p>
        </p:txBody>
      </p:sp>
    </p:spTree>
    <p:extLst>
      <p:ext uri="{BB962C8B-B14F-4D97-AF65-F5344CB8AC3E}">
        <p14:creationId xmlns:p14="http://schemas.microsoft.com/office/powerpoint/2010/main" val="364317791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5</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21587" y="2746168"/>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Elizabeth Olsen, currently starring in Marvel’s </a:t>
            </a:r>
            <a:r>
              <a:rPr lang="en-US" sz="2400" spc="80" dirty="0" err="1">
                <a:solidFill>
                  <a:schemeClr val="bg1"/>
                </a:solidFill>
              </a:rPr>
              <a:t>WandaVision</a:t>
            </a:r>
            <a:r>
              <a:rPr lang="en-US" sz="2400" spc="80" dirty="0">
                <a:solidFill>
                  <a:schemeClr val="bg1"/>
                </a:solidFill>
              </a:rPr>
              <a:t>, is the younger sister of which twin sister duo, who were a household name in the late 90s and early 2000s? </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srcRect l="11383" r="10402"/>
          <a:stretch/>
        </p:blipFill>
        <p:spPr>
          <a:xfrm>
            <a:off x="5069541" y="1032924"/>
            <a:ext cx="6842827" cy="4924530"/>
          </a:xfrm>
          <a:prstGeom prst="rect">
            <a:avLst/>
          </a:prstGeom>
        </p:spPr>
      </p:pic>
    </p:spTree>
    <p:extLst>
      <p:ext uri="{BB962C8B-B14F-4D97-AF65-F5344CB8AC3E}">
        <p14:creationId xmlns:p14="http://schemas.microsoft.com/office/powerpoint/2010/main" val="361860518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624A020-ED56-437D-818A-9D0EEEF7E07F}"/>
              </a:ext>
            </a:extLst>
          </p:cNvPr>
          <p:cNvSpPr>
            <a:spLocks noGrp="1"/>
          </p:cNvSpPr>
          <p:nvPr>
            <p:ph type="title"/>
          </p:nvPr>
        </p:nvSpPr>
        <p:spPr>
          <a:xfrm>
            <a:off x="1256493" y="1559768"/>
            <a:ext cx="2978281" cy="988897"/>
          </a:xfrm>
        </p:spPr>
        <p:txBody>
          <a:bodyPr vert="horz" lIns="91440" tIns="45720" rIns="91440" bIns="45720" rtlCol="0" anchor="ctr">
            <a:normAutofit/>
          </a:bodyPr>
          <a:lstStyle/>
          <a:p>
            <a:pPr algn="ctr">
              <a:lnSpc>
                <a:spcPct val="83000"/>
              </a:lnSpc>
            </a:pPr>
            <a:r>
              <a:rPr lang="en-US" sz="3200" cap="all" spc="-100" dirty="0">
                <a:solidFill>
                  <a:schemeClr val="bg1"/>
                </a:solidFill>
              </a:rPr>
              <a:t>Question 6</a:t>
            </a:r>
          </a:p>
        </p:txBody>
      </p:sp>
      <p:sp>
        <p:nvSpPr>
          <p:cNvPr id="3" name="Content Placeholder 2">
            <a:extLst>
              <a:ext uri="{FF2B5EF4-FFF2-40B4-BE49-F238E27FC236}">
                <a16:creationId xmlns:a16="http://schemas.microsoft.com/office/drawing/2014/main" id="{3CE0299A-414F-4BF6-A953-5C7E7C2B2EC2}"/>
              </a:ext>
            </a:extLst>
          </p:cNvPr>
          <p:cNvSpPr>
            <a:spLocks noGrp="1"/>
          </p:cNvSpPr>
          <p:nvPr>
            <p:ph idx="1"/>
          </p:nvPr>
        </p:nvSpPr>
        <p:spPr>
          <a:xfrm>
            <a:off x="821587" y="2746168"/>
            <a:ext cx="3813048" cy="3279508"/>
          </a:xfrm>
        </p:spPr>
        <p:txBody>
          <a:bodyPr vert="horz" lIns="91440" tIns="45720" rIns="91440" bIns="45720" rtlCol="0">
            <a:normAutofit/>
          </a:bodyPr>
          <a:lstStyle/>
          <a:p>
            <a:pPr marL="0" indent="0">
              <a:lnSpc>
                <a:spcPct val="100000"/>
              </a:lnSpc>
              <a:spcBef>
                <a:spcPts val="0"/>
              </a:spcBef>
              <a:spcAft>
                <a:spcPts val="600"/>
              </a:spcAft>
              <a:buNone/>
            </a:pPr>
            <a:r>
              <a:rPr lang="en-US" sz="2400" spc="80" dirty="0">
                <a:solidFill>
                  <a:schemeClr val="bg1"/>
                </a:solidFill>
              </a:rPr>
              <a:t>Where did Radio One’s Jordan North say was his “happy place” on </a:t>
            </a:r>
            <a:r>
              <a:rPr lang="en-US" sz="2400" i="1" spc="80" dirty="0">
                <a:solidFill>
                  <a:schemeClr val="bg1"/>
                </a:solidFill>
              </a:rPr>
              <a:t>I’m A Celebrity…Get Me Out Of Here</a:t>
            </a:r>
            <a:r>
              <a:rPr lang="en-US" sz="2400" spc="80" dirty="0">
                <a:solidFill>
                  <a:schemeClr val="bg1"/>
                </a:solidFill>
              </a:rPr>
              <a:t>? </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D9CC3-0414-4D37-9EF6-E19D100CEA48}"/>
              </a:ext>
            </a:extLst>
          </p:cNvPr>
          <p:cNvPicPr>
            <a:picLocks noChangeAspect="1"/>
          </p:cNvPicPr>
          <p:nvPr/>
        </p:nvPicPr>
        <p:blipFill rotWithShape="1">
          <a:blip r:embed="rId3">
            <a:extLst>
              <a:ext uri="{28A0092B-C50C-407E-A947-70E740481C1C}">
                <a14:useLocalDpi xmlns:a14="http://schemas.microsoft.com/office/drawing/2010/main" val="0"/>
              </a:ext>
            </a:extLst>
          </a:blip>
          <a:srcRect l="3682" r="3682"/>
          <a:stretch/>
        </p:blipFill>
        <p:spPr>
          <a:xfrm>
            <a:off x="5069541" y="1032924"/>
            <a:ext cx="6842827" cy="4924530"/>
          </a:xfrm>
          <a:prstGeom prst="rect">
            <a:avLst/>
          </a:prstGeom>
        </p:spPr>
      </p:pic>
    </p:spTree>
    <p:extLst>
      <p:ext uri="{BB962C8B-B14F-4D97-AF65-F5344CB8AC3E}">
        <p14:creationId xmlns:p14="http://schemas.microsoft.com/office/powerpoint/2010/main" val="179072313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LeftStep">
      <a:dk1>
        <a:srgbClr val="000000"/>
      </a:dk1>
      <a:lt1>
        <a:srgbClr val="FFFFFF"/>
      </a:lt1>
      <a:dk2>
        <a:srgbClr val="1A1E2E"/>
      </a:dk2>
      <a:lt2>
        <a:srgbClr val="F0F3F3"/>
      </a:lt2>
      <a:accent1>
        <a:srgbClr val="E74229"/>
      </a:accent1>
      <a:accent2>
        <a:srgbClr val="D5174D"/>
      </a:accent2>
      <a:accent3>
        <a:srgbClr val="E729AE"/>
      </a:accent3>
      <a:accent4>
        <a:srgbClr val="BE17D5"/>
      </a:accent4>
      <a:accent5>
        <a:srgbClr val="8129E7"/>
      </a:accent5>
      <a:accent6>
        <a:srgbClr val="372FD9"/>
      </a:accent6>
      <a:hlink>
        <a:srgbClr val="3798A6"/>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281</TotalTime>
  <Words>990</Words>
  <Application>Microsoft Office PowerPoint</Application>
  <PresentationFormat>Widescreen</PresentationFormat>
  <Paragraphs>126</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Century Schoolbook</vt:lpstr>
      <vt:lpstr>Franklin Gothic Book</vt:lpstr>
      <vt:lpstr>Garamond</vt:lpstr>
      <vt:lpstr>SavonVTI</vt:lpstr>
      <vt:lpstr>General Knowledge round</vt:lpstr>
      <vt:lpstr>Section 1: </vt:lpstr>
      <vt:lpstr>Question 1</vt:lpstr>
      <vt:lpstr>Question 2</vt:lpstr>
      <vt:lpstr>Question 3</vt:lpstr>
      <vt:lpstr>Question 4</vt:lpstr>
      <vt:lpstr>Section 2:</vt:lpstr>
      <vt:lpstr>Question 5</vt:lpstr>
      <vt:lpstr>Question 6</vt:lpstr>
      <vt:lpstr>Question 7</vt:lpstr>
      <vt:lpstr>Question 8</vt:lpstr>
      <vt:lpstr> </vt:lpstr>
      <vt:lpstr>Question 9</vt:lpstr>
      <vt:lpstr>Question 10</vt:lpstr>
      <vt:lpstr>Question 11</vt:lpstr>
      <vt:lpstr>Question 12</vt:lpstr>
      <vt:lpstr> </vt:lpstr>
      <vt:lpstr>Question 13</vt:lpstr>
      <vt:lpstr>Question 14</vt:lpstr>
      <vt:lpstr>Question 15</vt:lpstr>
      <vt:lpstr>Question 16</vt:lpstr>
      <vt:lpstr> </vt:lpstr>
      <vt:lpstr>Question 17</vt:lpstr>
      <vt:lpstr>Question 18</vt:lpstr>
      <vt:lpstr>Question 19</vt:lpstr>
      <vt:lpstr>Question 20</vt:lpstr>
      <vt:lpstr>ANSWERS</vt:lpstr>
      <vt:lpstr>Question 1</vt:lpstr>
      <vt:lpstr>Question 2</vt:lpstr>
      <vt:lpstr>Question 3</vt:lpstr>
      <vt:lpstr>Question 4</vt:lpstr>
      <vt:lpstr>Question 5</vt:lpstr>
      <vt:lpstr>Question 6</vt:lpstr>
      <vt:lpstr>Question 7</vt:lpstr>
      <vt:lpstr>Question 8</vt:lpstr>
      <vt:lpstr>Question 9</vt:lpstr>
      <vt:lpstr>Question 10</vt:lpstr>
      <vt:lpstr>Question 11</vt:lpstr>
      <vt:lpstr>Question 12</vt:lpstr>
      <vt:lpstr>Question 13</vt:lpstr>
      <vt:lpstr>Question 14</vt:lpstr>
      <vt:lpstr>Question 15</vt:lpstr>
      <vt:lpstr>Question 16</vt:lpstr>
      <vt:lpstr>Question 17</vt:lpstr>
      <vt:lpstr>Question 18</vt:lpstr>
      <vt:lpstr>Question 19</vt:lpstr>
      <vt:lpstr>Question 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Knowledge round</dc:title>
  <dc:creator>Sara Joel</dc:creator>
  <cp:lastModifiedBy>Sara Joel</cp:lastModifiedBy>
  <cp:revision>26</cp:revision>
  <dcterms:created xsi:type="dcterms:W3CDTF">2021-01-29T21:20:48Z</dcterms:created>
  <dcterms:modified xsi:type="dcterms:W3CDTF">2021-02-05T18:44:25Z</dcterms:modified>
</cp:coreProperties>
</file>